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92" r:id="rId1"/>
  </p:sldMasterIdLst>
  <p:notesMasterIdLst>
    <p:notesMasterId r:id="rId42"/>
  </p:notesMasterIdLst>
  <p:sldIdLst>
    <p:sldId id="256" r:id="rId2"/>
    <p:sldId id="257" r:id="rId3"/>
    <p:sldId id="306" r:id="rId4"/>
    <p:sldId id="307" r:id="rId5"/>
    <p:sldId id="308" r:id="rId6"/>
    <p:sldId id="309" r:id="rId7"/>
    <p:sldId id="310" r:id="rId8"/>
    <p:sldId id="311" r:id="rId9"/>
    <p:sldId id="312" r:id="rId10"/>
    <p:sldId id="313" r:id="rId11"/>
    <p:sldId id="314" r:id="rId12"/>
    <p:sldId id="315" r:id="rId13"/>
    <p:sldId id="316" r:id="rId14"/>
    <p:sldId id="317" r:id="rId15"/>
    <p:sldId id="318" r:id="rId16"/>
    <p:sldId id="319" r:id="rId17"/>
    <p:sldId id="320" r:id="rId18"/>
    <p:sldId id="321" r:id="rId19"/>
    <p:sldId id="322" r:id="rId20"/>
    <p:sldId id="323" r:id="rId21"/>
    <p:sldId id="324" r:id="rId22"/>
    <p:sldId id="325" r:id="rId23"/>
    <p:sldId id="326" r:id="rId24"/>
    <p:sldId id="327" r:id="rId25"/>
    <p:sldId id="328" r:id="rId26"/>
    <p:sldId id="329" r:id="rId27"/>
    <p:sldId id="330" r:id="rId28"/>
    <p:sldId id="331" r:id="rId29"/>
    <p:sldId id="332" r:id="rId30"/>
    <p:sldId id="333" r:id="rId31"/>
    <p:sldId id="334" r:id="rId32"/>
    <p:sldId id="344" r:id="rId33"/>
    <p:sldId id="335" r:id="rId34"/>
    <p:sldId id="336" r:id="rId35"/>
    <p:sldId id="337" r:id="rId36"/>
    <p:sldId id="338" r:id="rId37"/>
    <p:sldId id="340" r:id="rId38"/>
    <p:sldId id="341" r:id="rId39"/>
    <p:sldId id="342" r:id="rId40"/>
    <p:sldId id="343" r:id="rId41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15" autoAdjust="0"/>
    <p:restoredTop sz="94659" autoAdjust="0"/>
  </p:normalViewPr>
  <p:slideViewPr>
    <p:cSldViewPr>
      <p:cViewPr varScale="1">
        <p:scale>
          <a:sx n="84" d="100"/>
          <a:sy n="84" d="100"/>
        </p:scale>
        <p:origin x="-115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3777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BD52F7-6E05-4307-A9E4-C9557AE947B6}" type="datetimeFigureOut">
              <a:rPr lang="zh-CN" altLang="en-US" smtClean="0"/>
              <a:t>2016-10-18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50A571-111C-404B-9AA3-43C28102A7B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94334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与平滑滤波进行比较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50A571-111C-404B-9AA3-43C28102A7B6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33735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5DAD27-96CF-4622-8A76-47D433784485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5560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直角三角形 9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标题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zh-CN" altLang="en-US" smtClean="0"/>
              <a:t>单击此处编辑母版副标题样式</a:t>
            </a:r>
            <a:endParaRPr kumimoji="0" lang="en-US"/>
          </a:p>
        </p:txBody>
      </p:sp>
      <p:grpSp>
        <p:nvGrpSpPr>
          <p:cNvPr id="2" name="组合 1"/>
          <p:cNvGrpSpPr/>
          <p:nvPr/>
        </p:nvGrpSpPr>
        <p:grpSpPr>
          <a:xfrm>
            <a:off x="-3765" y="4953000"/>
            <a:ext cx="9147765" cy="1912088"/>
            <a:chOff x="-3765" y="4832896"/>
            <a:chExt cx="9147765" cy="2032192"/>
          </a:xfrm>
        </p:grpSpPr>
        <p:sp>
          <p:nvSpPr>
            <p:cNvPr id="7" name="任意多边形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8" name="任意多边形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11" name="任意多边形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>
              <a:extLst/>
            </a:lstStyle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直接连接符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日期占位符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027D7CB8-9C7C-4B96-B103-6E2FBEEB3D49}" type="datetime1">
              <a:rPr lang="zh-CN" altLang="en-US" smtClean="0"/>
              <a:t>2016-10-18</a:t>
            </a:fld>
            <a:endParaRPr lang="zh-CN" altLang="en-US"/>
          </a:p>
        </p:txBody>
      </p:sp>
      <p:sp>
        <p:nvSpPr>
          <p:cNvPr id="19" name="页脚占位符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lang="zh-CN" altLang="en-US"/>
          </a:p>
        </p:txBody>
      </p:sp>
      <p:sp>
        <p:nvSpPr>
          <p:cNvPr id="27" name="灯片编号占位符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9E192BF-8A2B-4160-A441-BE5DC4B63F34}" type="datetime1">
              <a:rPr lang="zh-CN" altLang="en-US" smtClean="0"/>
              <a:t>2016-10-18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E4F4B042-DD75-4516-B0BD-B8D8B1CEA5EC}" type="datetime1">
              <a:rPr lang="zh-CN" altLang="en-US" smtClean="0"/>
              <a:t>2016-10-18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E91AB202-F98A-44A6-96A6-F2A71E7E9C58}" type="datetime1">
              <a:rPr lang="zh-CN" altLang="en-US" smtClean="0"/>
              <a:t>2016-10-18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C57FF3C1-B701-459E-BF51-BDC95CDADD6C}" type="datetime1">
              <a:rPr lang="zh-CN" altLang="en-US" smtClean="0"/>
              <a:t>2016-10-18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燕尾形 6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8" name="燕尾形 7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EACE6423-2BDF-40CA-A855-5550BBED132B}" type="datetime1">
              <a:rPr lang="zh-CN" altLang="en-US" smtClean="0"/>
              <a:t>2016-10-18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比较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62FDC1A8-21A2-40A7-B418-3A8347A9838A}" type="datetime1">
              <a:rPr lang="zh-CN" altLang="en-US" smtClean="0"/>
              <a:t>2016-10-18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21D584BD-CAFA-483D-B971-69D35A29E884}" type="datetime1">
              <a:rPr lang="zh-CN" altLang="en-US" smtClean="0"/>
              <a:t>2016-10-18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041F1EE5-2BE1-4A8C-B7FC-9EC3A4B88015}" type="datetime1">
              <a:rPr lang="zh-CN" altLang="en-US" smtClean="0"/>
              <a:t>2016-10-18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>
            <a:extLst/>
          </a:lstStyle>
          <a:p>
            <a:fld id="{871277BA-764E-4103-BB3B-207D19E30852}" type="datetime1">
              <a:rPr lang="zh-CN" altLang="en-US" smtClean="0"/>
              <a:t>2016-10-18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zh-CN" altLang="en-US" smtClean="0"/>
              <a:t>单击图标添加图片</a:t>
            </a:r>
            <a:endParaRPr kumimoji="0"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DD0155D4-BF83-4939-B9F0-F95902A5E3B4}" type="datetime1">
              <a:rPr lang="zh-CN" altLang="en-US" smtClean="0"/>
              <a:t>2016-10-18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8" name="任意多边形 7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9" name="任意多边形 8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0" name="直角三角形 9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1" name="直接连接符 10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燕尾形 11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13" name="燕尾形 12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任意多边形 12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2" name="任意多边形 11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4" name="直角三角形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3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5" name="直接连接符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标题占位符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0" name="文本占位符 29"/>
          <p:cNvSpPr>
            <a:spLocks noGrp="1"/>
          </p:cNvSpPr>
          <p:nvPr>
            <p:ph type="body" idx="1"/>
          </p:nvPr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  <a:p>
            <a:pPr lvl="1" eaLnBrk="1" latinLnBrk="0" hangingPunct="1"/>
            <a:r>
              <a:rPr kumimoji="0" lang="zh-CN" altLang="en-US" smtClean="0"/>
              <a:t>第二级</a:t>
            </a:r>
          </a:p>
          <a:p>
            <a:pPr lvl="2" eaLnBrk="1" latinLnBrk="0" hangingPunct="1"/>
            <a:r>
              <a:rPr kumimoji="0" lang="zh-CN" altLang="en-US" smtClean="0"/>
              <a:t>第三级</a:t>
            </a:r>
          </a:p>
          <a:p>
            <a:pPr lvl="3" eaLnBrk="1" latinLnBrk="0" hangingPunct="1"/>
            <a:r>
              <a:rPr kumimoji="0" lang="zh-CN" altLang="en-US" smtClean="0"/>
              <a:t>第四级</a:t>
            </a:r>
          </a:p>
          <a:p>
            <a:pPr lvl="4" eaLnBrk="1" latinLnBrk="0" hangingPunct="1"/>
            <a:r>
              <a:rPr kumimoji="0" lang="zh-CN" altLang="en-US" smtClean="0"/>
              <a:t>第五级</a:t>
            </a:r>
            <a:endParaRPr kumimoji="0" lang="en-US"/>
          </a:p>
        </p:txBody>
      </p:sp>
      <p:sp>
        <p:nvSpPr>
          <p:cNvPr id="10" name="日期占位符 9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93513619-F095-4186-AF5C-A2591EC60CAA}" type="datetime1">
              <a:rPr lang="zh-CN" altLang="en-US" smtClean="0"/>
              <a:t>2016-10-18</a:t>
            </a:fld>
            <a:endParaRPr lang="zh-CN" altLang="en-US"/>
          </a:p>
        </p:txBody>
      </p:sp>
      <p:sp>
        <p:nvSpPr>
          <p:cNvPr id="22" name="页脚占位符 21"/>
          <p:cNvSpPr>
            <a:spLocks noGrp="1"/>
          </p:cNvSpPr>
          <p:nvPr>
            <p:ph type="ftr" sz="quarter" idx="3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endParaRPr lang="zh-CN" altLang="en-US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4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37.wmf"/><Relationship Id="rId4" Type="http://schemas.openxmlformats.org/officeDocument/2006/relationships/oleObject" Target="../embeddings/oleObject1.bin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计算机视觉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zh-CN" altLang="en-US" sz="4000" dirty="0" smtClean="0"/>
              <a:t>第</a:t>
            </a:r>
            <a:r>
              <a:rPr lang="en-US" altLang="zh-CN" sz="4000" dirty="0" smtClean="0"/>
              <a:t>6</a:t>
            </a:r>
            <a:r>
              <a:rPr lang="zh-CN" altLang="en-US" sz="4000" dirty="0" smtClean="0"/>
              <a:t>章 图像滤波</a:t>
            </a:r>
            <a:endParaRPr lang="zh-CN" altLang="en-US" sz="4000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邹</a:t>
            </a:r>
            <a:r>
              <a:rPr lang="zh-CN" altLang="en-US" dirty="0" smtClean="0"/>
              <a:t>昆</a:t>
            </a:r>
            <a:endParaRPr lang="en-US" altLang="zh-CN" dirty="0" smtClean="0"/>
          </a:p>
          <a:p>
            <a:r>
              <a:rPr lang="en-US" altLang="zh-CN" dirty="0" smtClean="0"/>
              <a:t>cszoukun@foxmail.com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93430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4680520"/>
          </a:xfrm>
        </p:spPr>
        <p:txBody>
          <a:bodyPr/>
          <a:lstStyle/>
          <a:p>
            <a:pPr algn="just"/>
            <a:r>
              <a:rPr lang="zh-CN" altLang="en-US" sz="2400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中值滤波器</a:t>
            </a:r>
            <a:r>
              <a:rPr lang="zh-CN" altLang="en-US" sz="2400" dirty="0" smtClean="0">
                <a:latin typeface="Times New Roman" panose="02020603050405020304" pitchFamily="18" charset="0"/>
              </a:rPr>
              <a:t>把图像中每一点的像素值，用对应</a:t>
            </a:r>
            <a:r>
              <a:rPr lang="zh-CN" altLang="en-US" sz="2400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滤波区域</a:t>
            </a:r>
            <a:r>
              <a:rPr lang="en-US" altLang="zh-CN" sz="2400" i="1" dirty="0" smtClean="0">
                <a:solidFill>
                  <a:srgbClr val="0000FF"/>
                </a:solidFill>
                <a:latin typeface="Times New Roman" panose="02020603050405020304" pitchFamily="18" charset="0"/>
              </a:rPr>
              <a:t>R</a:t>
            </a:r>
            <a:r>
              <a:rPr lang="zh-CN" altLang="en-US" sz="2400" dirty="0" smtClean="0">
                <a:latin typeface="Times New Roman" panose="02020603050405020304" pitchFamily="18" charset="0"/>
              </a:rPr>
              <a:t>内像素值的</a:t>
            </a:r>
            <a:r>
              <a:rPr lang="zh-CN" altLang="en-US" sz="2400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中值</a:t>
            </a:r>
            <a:r>
              <a:rPr lang="zh-CN" altLang="en-US" sz="2400" dirty="0" smtClean="0">
                <a:latin typeface="Times New Roman" panose="02020603050405020304" pitchFamily="18" charset="0"/>
              </a:rPr>
              <a:t>来代替</a:t>
            </a:r>
            <a:endParaRPr lang="en-US" altLang="zh-CN" sz="2400" dirty="0" smtClean="0">
              <a:latin typeface="Times New Roman" panose="02020603050405020304" pitchFamily="18" charset="0"/>
            </a:endParaRPr>
          </a:p>
          <a:p>
            <a:pPr algn="just"/>
            <a:endParaRPr lang="en-US" altLang="zh-CN" sz="2400" dirty="0">
              <a:latin typeface="Times New Roman" panose="02020603050405020304" pitchFamily="18" charset="0"/>
            </a:endParaRPr>
          </a:p>
          <a:p>
            <a:pPr algn="just"/>
            <a:r>
              <a:rPr lang="en-US" altLang="zh-CN" sz="2400" dirty="0" smtClean="0">
                <a:solidFill>
                  <a:srgbClr val="0000FF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2400" i="1" dirty="0" smtClean="0">
                <a:solidFill>
                  <a:srgbClr val="0000FF"/>
                </a:solidFill>
                <a:latin typeface="Times New Roman" panose="02020603050405020304" pitchFamily="18" charset="0"/>
              </a:rPr>
              <a:t>K</a:t>
            </a:r>
            <a:r>
              <a:rPr lang="en-US" altLang="zh-CN" sz="2400" dirty="0" smtClean="0">
                <a:solidFill>
                  <a:srgbClr val="0000FF"/>
                </a:solidFill>
                <a:latin typeface="Times New Roman" panose="02020603050405020304" pitchFamily="18" charset="0"/>
              </a:rPr>
              <a:t>+1</a:t>
            </a:r>
            <a:r>
              <a:rPr lang="zh-CN" altLang="en-US" sz="2400" dirty="0" smtClean="0">
                <a:latin typeface="Times New Roman" panose="02020603050405020304" pitchFamily="18" charset="0"/>
              </a:rPr>
              <a:t>个像素点</a:t>
            </a:r>
            <a:r>
              <a:rPr lang="en-US" altLang="zh-CN" sz="2400" i="1" dirty="0" smtClean="0">
                <a:solidFill>
                  <a:srgbClr val="0000FF"/>
                </a:solidFill>
                <a:latin typeface="Times New Roman" panose="02020603050405020304" pitchFamily="18" charset="0"/>
              </a:rPr>
              <a:t>p</a:t>
            </a:r>
            <a:r>
              <a:rPr lang="en-US" altLang="zh-CN" sz="2400" i="1" baseline="-25000" dirty="0" smtClean="0">
                <a:solidFill>
                  <a:srgbClr val="0000FF"/>
                </a:solidFill>
                <a:latin typeface="Times New Roman" panose="02020603050405020304" pitchFamily="18" charset="0"/>
              </a:rPr>
              <a:t>i</a:t>
            </a:r>
            <a:r>
              <a:rPr lang="zh-CN" altLang="en-US" sz="2400" dirty="0" smtClean="0">
                <a:latin typeface="Times New Roman" panose="02020603050405020304" pitchFamily="18" charset="0"/>
              </a:rPr>
              <a:t>的</a:t>
            </a:r>
            <a:r>
              <a:rPr lang="zh-CN" altLang="en-US" sz="2400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中值</a:t>
            </a:r>
            <a:r>
              <a:rPr lang="zh-CN" altLang="en-US" sz="2400" dirty="0" smtClean="0">
                <a:latin typeface="Times New Roman" panose="02020603050405020304" pitchFamily="18" charset="0"/>
              </a:rPr>
              <a:t>定义为：</a:t>
            </a:r>
            <a:endParaRPr lang="en-US" altLang="zh-CN" sz="2400" dirty="0" smtClean="0">
              <a:latin typeface="Times New Roman" panose="02020603050405020304" pitchFamily="18" charset="0"/>
            </a:endParaRPr>
          </a:p>
          <a:p>
            <a:pPr algn="just"/>
            <a:endParaRPr lang="en-US" altLang="zh-CN" sz="2400" dirty="0">
              <a:latin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zh-CN" altLang="en-US" sz="2400" dirty="0" smtClean="0">
                <a:latin typeface="Times New Roman" panose="02020603050405020304" pitchFamily="18" charset="0"/>
              </a:rPr>
              <a:t>    其中</a:t>
            </a:r>
            <a:r>
              <a:rPr lang="en-US" altLang="zh-CN" sz="2400" i="1" dirty="0" smtClean="0">
                <a:solidFill>
                  <a:srgbClr val="0000FF"/>
                </a:solidFill>
                <a:latin typeface="Times New Roman" panose="02020603050405020304" pitchFamily="18" charset="0"/>
              </a:rPr>
              <a:t>p</a:t>
            </a:r>
            <a:r>
              <a:rPr lang="en-US" altLang="zh-CN" sz="2400" baseline="-25000" dirty="0" smtClean="0">
                <a:solidFill>
                  <a:srgbClr val="0000FF"/>
                </a:solidFill>
                <a:latin typeface="Times New Roman" panose="02020603050405020304" pitchFamily="18" charset="0"/>
              </a:rPr>
              <a:t>0</a:t>
            </a:r>
            <a:r>
              <a:rPr lang="en-US" altLang="zh-CN" sz="2400" dirty="0" smtClean="0">
                <a:solidFill>
                  <a:srgbClr val="0000FF"/>
                </a:solidFill>
                <a:latin typeface="Times New Roman" panose="02020603050405020304" pitchFamily="18" charset="0"/>
              </a:rPr>
              <a:t>…</a:t>
            </a:r>
            <a:r>
              <a:rPr lang="en-US" altLang="zh-CN" sz="2400" i="1" dirty="0" smtClean="0">
                <a:solidFill>
                  <a:srgbClr val="0000FF"/>
                </a:solidFill>
                <a:latin typeface="Times New Roman" panose="02020603050405020304" pitchFamily="18" charset="0"/>
              </a:rPr>
              <a:t>p</a:t>
            </a:r>
            <a:r>
              <a:rPr lang="en-US" altLang="zh-CN" sz="2400" baseline="-25000" dirty="0" smtClean="0">
                <a:solidFill>
                  <a:srgbClr val="0000FF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2400" i="1" baseline="-25000" dirty="0" smtClean="0">
                <a:solidFill>
                  <a:srgbClr val="0000FF"/>
                </a:solidFill>
                <a:latin typeface="Times New Roman" panose="02020603050405020304" pitchFamily="18" charset="0"/>
              </a:rPr>
              <a:t>K</a:t>
            </a:r>
            <a:r>
              <a:rPr lang="zh-CN" altLang="en-US" sz="2400" dirty="0" smtClean="0">
                <a:latin typeface="Times New Roman" panose="02020603050405020304" pitchFamily="18" charset="0"/>
              </a:rPr>
              <a:t>按</a:t>
            </a:r>
            <a:r>
              <a:rPr lang="zh-CN" altLang="en-US" sz="2400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升序</a:t>
            </a:r>
            <a:r>
              <a:rPr lang="zh-CN" altLang="en-US" sz="2400" dirty="0" smtClean="0">
                <a:latin typeface="Times New Roman" panose="02020603050405020304" pitchFamily="18" charset="0"/>
              </a:rPr>
              <a:t>或</a:t>
            </a:r>
            <a:r>
              <a:rPr lang="zh-CN" altLang="en-US" sz="2400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降序</a:t>
            </a:r>
            <a:r>
              <a:rPr lang="zh-CN" altLang="en-US" sz="2400" dirty="0" smtClean="0">
                <a:latin typeface="Times New Roman" panose="02020603050405020304" pitchFamily="18" charset="0"/>
              </a:rPr>
              <a:t>排列</a:t>
            </a:r>
            <a:endParaRPr lang="en-US" altLang="zh-CN" sz="2400" dirty="0" smtClean="0">
              <a:latin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65BE0-00A5-4B2F-B760-819F0CFC50C9}" type="slidenum">
              <a:rPr lang="en-US" altLang="zh-CN" smtClean="0"/>
              <a:pPr/>
              <a:t>10</a:t>
            </a:fld>
            <a:endParaRPr lang="en-US" altLang="zh-CN"/>
          </a:p>
        </p:txBody>
      </p:sp>
      <p:pic>
        <p:nvPicPr>
          <p:cNvPr id="1026" name="Picture 2" descr="H:\教学\数字图像处理\2015\教材资源\BurgerBurge-En1-clips\chap06\p107-fig6-3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988840"/>
            <a:ext cx="5187706" cy="438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H:\教学\数字图像处理\2015\教材资源\BurgerBurge-En1-clips\chap06\p107-eqn6-3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0384" y="2846072"/>
            <a:ext cx="4590298" cy="438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:\教学\数字图像处理\2015\教材资源\BurgerBurge-En1-clips\chap06\p107-fig6-1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3933056"/>
            <a:ext cx="7863677" cy="2880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标题 3"/>
          <p:cNvSpPr>
            <a:spLocks noGrp="1"/>
          </p:cNvSpPr>
          <p:nvPr>
            <p:ph type="title"/>
          </p:nvPr>
        </p:nvSpPr>
        <p:spPr>
          <a:xfrm>
            <a:off x="457200" y="188640"/>
            <a:ext cx="8229600" cy="1143000"/>
          </a:xfrm>
        </p:spPr>
        <p:txBody>
          <a:bodyPr/>
          <a:lstStyle/>
          <a:p>
            <a:r>
              <a:rPr lang="en-US" altLang="zh-CN" dirty="0" smtClean="0"/>
              <a:t>6.3 </a:t>
            </a:r>
            <a:r>
              <a:rPr lang="zh-CN" altLang="en-US" dirty="0" smtClean="0"/>
              <a:t>中值滤波器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61563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57200" y="1481328"/>
            <a:ext cx="8229600" cy="4755984"/>
          </a:xfrm>
        </p:spPr>
        <p:txBody>
          <a:bodyPr>
            <a:normAutofit fontScale="92500" lnSpcReduction="20000"/>
          </a:bodyPr>
          <a:lstStyle/>
          <a:p>
            <a:pPr>
              <a:spcBef>
                <a:spcPct val="0"/>
              </a:spcBef>
            </a:pP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边缘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在人类的视觉系统中扮演着非常重要的角色</a:t>
            </a:r>
            <a:endParaRPr lang="en-US" altLang="zh-C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</a:pPr>
            <a:endParaRPr lang="en-US" altLang="zh-C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</a:pPr>
            <a:endParaRPr lang="en-US" altLang="zh-C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</a:pPr>
            <a:endParaRPr lang="en-US" altLang="zh-C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</a:pPr>
            <a:endParaRPr lang="en-US" altLang="zh-C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</a:pPr>
            <a:endParaRPr lang="en-US" altLang="zh-C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</a:pPr>
            <a:endParaRPr lang="en-US" altLang="zh-C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</a:pPr>
            <a:endParaRPr lang="en-US" altLang="zh-C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</a:pPr>
            <a:endParaRPr lang="en-US" altLang="zh-C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ct val="0"/>
              </a:spcBef>
              <a:buNone/>
            </a:pPr>
            <a:endParaRPr lang="en-US" altLang="zh-C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</a:pPr>
            <a:r>
              <a:rPr lang="zh-CN" altLang="en-US" sz="2800" dirty="0"/>
              <a:t>边缘可以粗略地描述为图像中那些</a:t>
            </a:r>
            <a:r>
              <a:rPr lang="zh-CN" altLang="en-US" sz="2800" dirty="0">
                <a:solidFill>
                  <a:srgbClr val="FF0000"/>
                </a:solidFill>
              </a:rPr>
              <a:t>沿某一特定方向局部强度变化显著</a:t>
            </a:r>
            <a:r>
              <a:rPr lang="zh-CN" altLang="en-US" sz="2800" dirty="0"/>
              <a:t>的位置</a:t>
            </a:r>
            <a:endParaRPr lang="en-US" altLang="zh-CN" sz="2800" dirty="0"/>
          </a:p>
          <a:p>
            <a:pPr>
              <a:spcBef>
                <a:spcPct val="0"/>
              </a:spcBef>
            </a:pPr>
            <a:r>
              <a:rPr lang="zh-CN" altLang="en-US" sz="2800" dirty="0"/>
              <a:t>在数学上，这个与空间距离相关的变化量，就是函数的</a:t>
            </a:r>
            <a:r>
              <a:rPr lang="zh-CN" altLang="en-US" sz="2800" dirty="0">
                <a:solidFill>
                  <a:srgbClr val="FF0000"/>
                </a:solidFill>
              </a:rPr>
              <a:t>一阶</a:t>
            </a:r>
            <a:r>
              <a:rPr lang="zh-CN" altLang="en-US" sz="2800" dirty="0" smtClean="0">
                <a:solidFill>
                  <a:srgbClr val="FF0000"/>
                </a:solidFill>
              </a:rPr>
              <a:t>导数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11</a:t>
            </a:fld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6.4 </a:t>
            </a:r>
            <a:r>
              <a:rPr lang="zh-CN" altLang="en-US" dirty="0" smtClean="0"/>
              <a:t>用定向滤波器检测边缘</a:t>
            </a:r>
            <a:endParaRPr lang="zh-CN" altLang="en-US" dirty="0"/>
          </a:p>
        </p:txBody>
      </p:sp>
      <p:pic>
        <p:nvPicPr>
          <p:cNvPr id="5" name="Picture 2" descr="H:\教学\数字图像处理\2015\教材资源\BurgerBurge-En1-clips\chap07\p118-fig7-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7891" y="1916832"/>
            <a:ext cx="6192688" cy="2692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0009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12</a:t>
            </a:fld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6.4 </a:t>
            </a:r>
            <a:r>
              <a:rPr lang="zh-CN" altLang="en-US" dirty="0"/>
              <a:t>用定向滤波器检测边缘</a:t>
            </a:r>
          </a:p>
        </p:txBody>
      </p:sp>
      <p:sp>
        <p:nvSpPr>
          <p:cNvPr id="5" name="内容占位符 2"/>
          <p:cNvSpPr txBox="1">
            <a:spLocks/>
          </p:cNvSpPr>
          <p:nvPr/>
        </p:nvSpPr>
        <p:spPr>
          <a:xfrm>
            <a:off x="457200" y="1556792"/>
            <a:ext cx="8229600" cy="4530725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60" indent="-256032" algn="l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1792" indent="-228600" algn="l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9536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algn="just"/>
            <a:r>
              <a:rPr lang="zh-CN" altLang="en-US" sz="2400" dirty="0" smtClean="0"/>
              <a:t>为简单起见，首先研究</a:t>
            </a:r>
            <a:r>
              <a:rPr lang="zh-CN" altLang="en-US" sz="2400" dirty="0" smtClean="0">
                <a:solidFill>
                  <a:srgbClr val="FF0000"/>
                </a:solidFill>
              </a:rPr>
              <a:t>一维</a:t>
            </a:r>
            <a:r>
              <a:rPr lang="zh-CN" altLang="en-US" sz="2400" dirty="0" smtClean="0"/>
              <a:t>情况</a:t>
            </a:r>
            <a:endParaRPr lang="en-US" altLang="zh-CN" sz="2400" dirty="0" smtClean="0"/>
          </a:p>
          <a:p>
            <a:pPr algn="just"/>
            <a:r>
              <a:rPr lang="zh-CN" altLang="en-US" sz="2400" dirty="0" smtClean="0">
                <a:latin typeface="Times New Roman" panose="02020603050405020304" pitchFamily="18" charset="0"/>
              </a:rPr>
              <a:t>图像中</a:t>
            </a:r>
            <a:r>
              <a:rPr lang="zh-CN" altLang="en-US" sz="2400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一行</a:t>
            </a:r>
            <a:r>
              <a:rPr lang="zh-CN" altLang="en-US" sz="2400" dirty="0" smtClean="0">
                <a:latin typeface="Times New Roman" panose="02020603050405020304" pitchFamily="18" charset="0"/>
              </a:rPr>
              <a:t>的灰度变化</a:t>
            </a:r>
            <a:r>
              <a:rPr lang="zh-CN" altLang="en-US" sz="2400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剖面图</a:t>
            </a:r>
            <a:r>
              <a:rPr lang="zh-CN" altLang="en-US" sz="2400" dirty="0" smtClean="0">
                <a:latin typeface="Times New Roman" panose="02020603050405020304" pitchFamily="18" charset="0"/>
              </a:rPr>
              <a:t>可看作是一个</a:t>
            </a:r>
            <a:r>
              <a:rPr lang="zh-CN" altLang="en-US" sz="2400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一维函数</a:t>
            </a:r>
            <a:r>
              <a:rPr lang="en-US" altLang="zh-CN" sz="2400" i="1" dirty="0" smtClean="0">
                <a:solidFill>
                  <a:srgbClr val="0000FF"/>
                </a:solidFill>
                <a:latin typeface="Times New Roman" panose="02020603050405020304" pitchFamily="18" charset="0"/>
              </a:rPr>
              <a:t>f</a:t>
            </a:r>
            <a:r>
              <a:rPr lang="en-US" altLang="zh-CN" sz="2400" dirty="0" smtClean="0">
                <a:solidFill>
                  <a:srgbClr val="0000FF"/>
                </a:solidFill>
                <a:latin typeface="Times New Roman" panose="02020603050405020304" pitchFamily="18" charset="0"/>
              </a:rPr>
              <a:t>(</a:t>
            </a:r>
            <a:r>
              <a:rPr lang="en-US" altLang="zh-CN" sz="2400" i="1" dirty="0" smtClean="0">
                <a:solidFill>
                  <a:srgbClr val="0000FF"/>
                </a:solidFill>
                <a:latin typeface="Times New Roman" panose="02020603050405020304" pitchFamily="18" charset="0"/>
              </a:rPr>
              <a:t>x</a:t>
            </a:r>
            <a:r>
              <a:rPr lang="en-US" altLang="zh-CN" sz="2400" dirty="0" smtClean="0">
                <a:solidFill>
                  <a:srgbClr val="0000FF"/>
                </a:solidFill>
                <a:latin typeface="Times New Roman" panose="02020603050405020304" pitchFamily="18" charset="0"/>
              </a:rPr>
              <a:t>)</a:t>
            </a:r>
            <a:r>
              <a:rPr lang="zh-CN" altLang="en-US" sz="2400" dirty="0" smtClean="0">
                <a:latin typeface="Times New Roman" panose="02020603050405020304" pitchFamily="18" charset="0"/>
              </a:rPr>
              <a:t>，从左到右计算</a:t>
            </a:r>
            <a:r>
              <a:rPr lang="en-US" altLang="zh-CN" sz="2400" i="1" dirty="0" smtClean="0">
                <a:solidFill>
                  <a:srgbClr val="0000FF"/>
                </a:solidFill>
                <a:latin typeface="Times New Roman" panose="02020603050405020304" pitchFamily="18" charset="0"/>
              </a:rPr>
              <a:t>f</a:t>
            </a:r>
            <a:r>
              <a:rPr lang="en-US" altLang="zh-CN" sz="2400" dirty="0" smtClean="0">
                <a:solidFill>
                  <a:srgbClr val="0000FF"/>
                </a:solidFill>
                <a:latin typeface="Times New Roman" panose="02020603050405020304" pitchFamily="18" charset="0"/>
              </a:rPr>
              <a:t>(</a:t>
            </a:r>
            <a:r>
              <a:rPr lang="en-US" altLang="zh-CN" sz="2400" i="1" dirty="0" smtClean="0">
                <a:solidFill>
                  <a:srgbClr val="0000FF"/>
                </a:solidFill>
                <a:latin typeface="Times New Roman" panose="02020603050405020304" pitchFamily="18" charset="0"/>
              </a:rPr>
              <a:t>x</a:t>
            </a:r>
            <a:r>
              <a:rPr lang="en-US" altLang="zh-CN" sz="2400" dirty="0" smtClean="0">
                <a:solidFill>
                  <a:srgbClr val="0000FF"/>
                </a:solidFill>
                <a:latin typeface="Times New Roman" panose="02020603050405020304" pitchFamily="18" charset="0"/>
              </a:rPr>
              <a:t>)</a:t>
            </a:r>
            <a:r>
              <a:rPr lang="zh-CN" altLang="en-US" sz="2400" dirty="0" smtClean="0">
                <a:latin typeface="Times New Roman" panose="02020603050405020304" pitchFamily="18" charset="0"/>
              </a:rPr>
              <a:t>的</a:t>
            </a:r>
            <a:r>
              <a:rPr lang="zh-CN" altLang="en-US" sz="2400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一阶导数</a:t>
            </a:r>
            <a:r>
              <a:rPr lang="zh-CN" altLang="en-US" sz="2400" dirty="0" smtClean="0">
                <a:latin typeface="Times New Roman" panose="02020603050405020304" pitchFamily="18" charset="0"/>
              </a:rPr>
              <a:t>为</a:t>
            </a:r>
            <a:endParaRPr lang="zh-CN" altLang="en-US" sz="2400" dirty="0">
              <a:latin typeface="Times New Roman" panose="02020603050405020304" pitchFamily="18" charset="0"/>
            </a:endParaRPr>
          </a:p>
        </p:txBody>
      </p:sp>
      <p:pic>
        <p:nvPicPr>
          <p:cNvPr id="6" name="Picture 2" descr="H:\教学\数字图像处理\2015\教材资源\BurgerBurge-En1-clips\chap07\p118-fig7-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232" y="3087194"/>
            <a:ext cx="8077216" cy="3438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3" descr="H:\教学\数字图像处理\2015\教材资源\BurgerBurge-En1-clips\chap07\p118-eqn7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836" y="2348880"/>
            <a:ext cx="1871476" cy="731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8107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1143000"/>
          </a:xfrm>
        </p:spPr>
        <p:txBody>
          <a:bodyPr/>
          <a:lstStyle/>
          <a:p>
            <a:r>
              <a:rPr lang="en-US" altLang="zh-CN" dirty="0"/>
              <a:t>6.4 </a:t>
            </a:r>
            <a:r>
              <a:rPr lang="zh-CN" altLang="en-US" dirty="0"/>
              <a:t>用定向滤波器检测边缘</a:t>
            </a:r>
            <a:endParaRPr lang="zh-CN" altLang="en-US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4530725"/>
          </a:xfrm>
        </p:spPr>
        <p:txBody>
          <a:bodyPr/>
          <a:lstStyle/>
          <a:p>
            <a:pPr algn="just"/>
            <a:r>
              <a:rPr lang="zh-CN" altLang="en-US" sz="2400" dirty="0" smtClean="0">
                <a:latin typeface="Times New Roman" panose="02020603050405020304" pitchFamily="18" charset="0"/>
              </a:rPr>
              <a:t>对于</a:t>
            </a:r>
            <a:r>
              <a:rPr lang="zh-CN" altLang="en-US" sz="2400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离散函数</a:t>
            </a:r>
            <a:r>
              <a:rPr lang="en-US" altLang="zh-CN" sz="2400" i="1" dirty="0" smtClean="0">
                <a:solidFill>
                  <a:srgbClr val="0000FF"/>
                </a:solidFill>
                <a:latin typeface="Times New Roman" panose="02020603050405020304" pitchFamily="18" charset="0"/>
              </a:rPr>
              <a:t>f</a:t>
            </a:r>
            <a:r>
              <a:rPr lang="en-US" altLang="zh-CN" sz="2400" dirty="0" smtClean="0">
                <a:solidFill>
                  <a:srgbClr val="0000FF"/>
                </a:solidFill>
                <a:latin typeface="Times New Roman" panose="02020603050405020304" pitchFamily="18" charset="0"/>
              </a:rPr>
              <a:t>(</a:t>
            </a:r>
            <a:r>
              <a:rPr lang="en-US" altLang="zh-CN" sz="2400" i="1" dirty="0" smtClean="0">
                <a:solidFill>
                  <a:srgbClr val="0000FF"/>
                </a:solidFill>
                <a:latin typeface="Times New Roman" panose="02020603050405020304" pitchFamily="18" charset="0"/>
              </a:rPr>
              <a:t>u</a:t>
            </a:r>
            <a:r>
              <a:rPr lang="en-US" altLang="zh-CN" sz="2400" dirty="0" smtClean="0">
                <a:solidFill>
                  <a:srgbClr val="0000FF"/>
                </a:solidFill>
                <a:latin typeface="Times New Roman" panose="02020603050405020304" pitchFamily="18" charset="0"/>
              </a:rPr>
              <a:t>) </a:t>
            </a:r>
            <a:r>
              <a:rPr lang="zh-CN" altLang="en-US" sz="2400" dirty="0" smtClean="0">
                <a:latin typeface="Times New Roman" panose="02020603050405020304" pitchFamily="18" charset="0"/>
              </a:rPr>
              <a:t>，没有定义</a:t>
            </a:r>
            <a:r>
              <a:rPr lang="zh-CN" altLang="en-US" sz="2400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一阶导数</a:t>
            </a:r>
            <a:r>
              <a:rPr lang="zh-CN" altLang="en-US" sz="2400" dirty="0" smtClean="0">
                <a:latin typeface="Times New Roman" panose="02020603050405020304" pitchFamily="18" charset="0"/>
              </a:rPr>
              <a:t>，需进行</a:t>
            </a:r>
            <a:r>
              <a:rPr lang="zh-CN" altLang="en-US" sz="2400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估算</a:t>
            </a:r>
            <a:endParaRPr lang="en-US" altLang="zh-CN" sz="2400" dirty="0" smtClean="0">
              <a:solidFill>
                <a:srgbClr val="FF0000"/>
              </a:solidFill>
              <a:latin typeface="Times New Roman" panose="02020603050405020304" pitchFamily="18" charset="0"/>
            </a:endParaRPr>
          </a:p>
          <a:p>
            <a:pPr algn="just"/>
            <a:r>
              <a:rPr lang="zh-CN" altLang="en-US" sz="2400" dirty="0" smtClean="0">
                <a:latin typeface="Times New Roman" panose="02020603050405020304" pitchFamily="18" charset="0"/>
              </a:rPr>
              <a:t>对</a:t>
            </a:r>
            <a:r>
              <a:rPr lang="en-US" altLang="zh-CN" sz="2400" i="1" dirty="0">
                <a:solidFill>
                  <a:srgbClr val="0000FF"/>
                </a:solidFill>
                <a:latin typeface="Times New Roman" panose="02020603050405020304" pitchFamily="18" charset="0"/>
              </a:rPr>
              <a:t>f</a:t>
            </a:r>
            <a:r>
              <a:rPr lang="en-US" altLang="zh-CN" sz="2400" dirty="0">
                <a:solidFill>
                  <a:srgbClr val="0000FF"/>
                </a:solidFill>
                <a:latin typeface="Times New Roman" panose="02020603050405020304" pitchFamily="18" charset="0"/>
              </a:rPr>
              <a:t>(</a:t>
            </a:r>
            <a:r>
              <a:rPr lang="en-US" altLang="zh-CN" sz="2400" i="1" dirty="0">
                <a:solidFill>
                  <a:srgbClr val="0000FF"/>
                </a:solidFill>
                <a:latin typeface="Times New Roman" panose="02020603050405020304" pitchFamily="18" charset="0"/>
              </a:rPr>
              <a:t>u</a:t>
            </a:r>
            <a:r>
              <a:rPr lang="en-US" altLang="zh-CN" sz="2400" dirty="0">
                <a:solidFill>
                  <a:srgbClr val="0000FF"/>
                </a:solidFill>
                <a:latin typeface="Times New Roman" panose="02020603050405020304" pitchFamily="18" charset="0"/>
              </a:rPr>
              <a:t>) </a:t>
            </a:r>
            <a:r>
              <a:rPr lang="zh-CN" altLang="en-US" sz="2400" dirty="0" smtClean="0">
                <a:latin typeface="Times New Roman" panose="02020603050405020304" pitchFamily="18" charset="0"/>
              </a:rPr>
              <a:t>，估算</a:t>
            </a:r>
            <a:r>
              <a:rPr lang="en-US" altLang="zh-CN" sz="2400" i="1" dirty="0" smtClean="0">
                <a:solidFill>
                  <a:srgbClr val="0000FF"/>
                </a:solidFill>
                <a:latin typeface="Times New Roman" panose="02020603050405020304" pitchFamily="18" charset="0"/>
              </a:rPr>
              <a:t>u</a:t>
            </a:r>
            <a:r>
              <a:rPr lang="zh-CN" altLang="en-US" sz="2400" dirty="0" smtClean="0">
                <a:latin typeface="Times New Roman" panose="02020603050405020304" pitchFamily="18" charset="0"/>
              </a:rPr>
              <a:t>处</a:t>
            </a:r>
            <a:r>
              <a:rPr lang="zh-CN" altLang="en-US" sz="2400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斜率</a:t>
            </a:r>
            <a:r>
              <a:rPr lang="zh-CN" altLang="en-US" sz="2400" dirty="0" smtClean="0">
                <a:latin typeface="Times New Roman" panose="02020603050405020304" pitchFamily="18" charset="0"/>
              </a:rPr>
              <a:t>的一个简单方法是，过其</a:t>
            </a:r>
            <a:r>
              <a:rPr lang="zh-CN" altLang="en-US" sz="2400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最邻近的两点</a:t>
            </a:r>
            <a:r>
              <a:rPr lang="zh-CN" altLang="en-US" sz="2400" dirty="0" smtClean="0">
                <a:latin typeface="Times New Roman" panose="02020603050405020304" pitchFamily="18" charset="0"/>
              </a:rPr>
              <a:t>做一条</a:t>
            </a:r>
            <a:r>
              <a:rPr lang="zh-CN" altLang="en-US" sz="2400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直线</a:t>
            </a:r>
            <a:r>
              <a:rPr lang="zh-CN" altLang="en-US" sz="2400" dirty="0" smtClean="0">
                <a:latin typeface="Times New Roman" panose="02020603050405020304" pitchFamily="18" charset="0"/>
              </a:rPr>
              <a:t>，并通过这两点的函数值来计算该</a:t>
            </a:r>
            <a:r>
              <a:rPr lang="zh-CN" altLang="en-US" sz="2400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直线斜率</a:t>
            </a:r>
            <a:r>
              <a:rPr lang="zh-CN" altLang="en-US" sz="2400" dirty="0" smtClean="0">
                <a:latin typeface="Times New Roman" panose="02020603050405020304" pitchFamily="18" charset="0"/>
              </a:rPr>
              <a:t>，将其作为</a:t>
            </a:r>
            <a:r>
              <a:rPr lang="en-US" altLang="zh-CN" sz="2400" i="1" dirty="0" smtClean="0">
                <a:solidFill>
                  <a:srgbClr val="0000FF"/>
                </a:solidFill>
                <a:latin typeface="Times New Roman" panose="02020603050405020304" pitchFamily="18" charset="0"/>
              </a:rPr>
              <a:t>u</a:t>
            </a:r>
            <a:r>
              <a:rPr lang="zh-CN" altLang="en-US" sz="2400" dirty="0" smtClean="0">
                <a:latin typeface="Times New Roman" panose="02020603050405020304" pitchFamily="18" charset="0"/>
              </a:rPr>
              <a:t>处</a:t>
            </a:r>
            <a:r>
              <a:rPr lang="zh-CN" altLang="en-US" sz="2400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斜率的估值</a:t>
            </a:r>
            <a:endParaRPr lang="zh-CN" altLang="en-US" sz="2400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65BE0-00A5-4B2F-B760-819F0CFC50C9}" type="slidenum">
              <a:rPr lang="en-US" altLang="zh-CN" smtClean="0"/>
              <a:pPr/>
              <a:t>13</a:t>
            </a:fld>
            <a:endParaRPr lang="en-US" altLang="zh-CN"/>
          </a:p>
        </p:txBody>
      </p:sp>
      <p:pic>
        <p:nvPicPr>
          <p:cNvPr id="2050" name="Picture 2" descr="H:\教学\数字图像处理\2015\教材资源\BurgerBurge-En1-clips\chap07\p119-eqn7-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2570" y="2852936"/>
            <a:ext cx="6589790" cy="755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H:\教学\数字图像处理\2015\教材资源\BurgerBurge-En1-clips\chap07\p119-fig7-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3628218"/>
            <a:ext cx="7357886" cy="2609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7728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490563"/>
            <a:ext cx="8229600" cy="4530725"/>
          </a:xfrm>
        </p:spPr>
        <p:txBody>
          <a:bodyPr>
            <a:normAutofit fontScale="92500" lnSpcReduction="10000"/>
          </a:bodyPr>
          <a:lstStyle/>
          <a:p>
            <a:pPr algn="just"/>
            <a:r>
              <a:rPr lang="zh-CN" altLang="en-US" sz="2400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图像函数</a:t>
            </a:r>
            <a:r>
              <a:rPr lang="en-US" altLang="zh-CN" sz="2400" i="1" dirty="0" smtClean="0">
                <a:solidFill>
                  <a:srgbClr val="0000FF"/>
                </a:solidFill>
                <a:latin typeface="Times New Roman" panose="02020603050405020304" pitchFamily="18" charset="0"/>
              </a:rPr>
              <a:t>I</a:t>
            </a:r>
            <a:r>
              <a:rPr lang="en-US" altLang="zh-CN" sz="2400" dirty="0" smtClean="0">
                <a:solidFill>
                  <a:srgbClr val="0000FF"/>
                </a:solidFill>
                <a:latin typeface="Times New Roman" panose="02020603050405020304" pitchFamily="18" charset="0"/>
              </a:rPr>
              <a:t>(</a:t>
            </a:r>
            <a:r>
              <a:rPr lang="en-US" altLang="zh-CN" sz="2400" i="1" dirty="0" err="1" smtClean="0">
                <a:solidFill>
                  <a:srgbClr val="0000FF"/>
                </a:solidFill>
                <a:latin typeface="Times New Roman" panose="02020603050405020304" pitchFamily="18" charset="0"/>
              </a:rPr>
              <a:t>u</a:t>
            </a:r>
            <a:r>
              <a:rPr lang="en-US" altLang="zh-CN" sz="2400" dirty="0" err="1" smtClean="0">
                <a:solidFill>
                  <a:srgbClr val="0000FF"/>
                </a:solidFill>
                <a:latin typeface="Times New Roman" panose="02020603050405020304" pitchFamily="18" charset="0"/>
              </a:rPr>
              <a:t>,</a:t>
            </a:r>
            <a:r>
              <a:rPr lang="en-US" altLang="zh-CN" sz="2400" i="1" dirty="0" err="1" smtClean="0">
                <a:solidFill>
                  <a:srgbClr val="0000FF"/>
                </a:solidFill>
                <a:latin typeface="Times New Roman" panose="02020603050405020304" pitchFamily="18" charset="0"/>
              </a:rPr>
              <a:t>v</a:t>
            </a:r>
            <a:r>
              <a:rPr lang="en-US" altLang="zh-CN" sz="2400" dirty="0" smtClean="0">
                <a:solidFill>
                  <a:srgbClr val="0000FF"/>
                </a:solidFill>
                <a:latin typeface="Times New Roman" panose="02020603050405020304" pitchFamily="18" charset="0"/>
              </a:rPr>
              <a:t>)</a:t>
            </a:r>
            <a:r>
              <a:rPr lang="zh-CN" altLang="en-US" sz="2400" dirty="0" smtClean="0">
                <a:latin typeface="Times New Roman" panose="02020603050405020304" pitchFamily="18" charset="0"/>
              </a:rPr>
              <a:t>沿</a:t>
            </a:r>
            <a:r>
              <a:rPr lang="en-US" altLang="zh-CN" sz="2400" i="1" dirty="0" smtClean="0">
                <a:solidFill>
                  <a:srgbClr val="0000FF"/>
                </a:solidFill>
                <a:latin typeface="Times New Roman" panose="02020603050405020304" pitchFamily="18" charset="0"/>
              </a:rPr>
              <a:t>u</a:t>
            </a:r>
            <a:r>
              <a:rPr lang="zh-CN" altLang="en-US" sz="2400" dirty="0" smtClean="0">
                <a:latin typeface="Times New Roman" panose="02020603050405020304" pitchFamily="18" charset="0"/>
              </a:rPr>
              <a:t>轴和</a:t>
            </a:r>
            <a:r>
              <a:rPr lang="en-US" altLang="zh-CN" sz="2400" i="1" dirty="0" smtClean="0">
                <a:solidFill>
                  <a:srgbClr val="0000FF"/>
                </a:solidFill>
                <a:latin typeface="Times New Roman" panose="02020603050405020304" pitchFamily="18" charset="0"/>
              </a:rPr>
              <a:t>v</a:t>
            </a:r>
            <a:r>
              <a:rPr lang="zh-CN" altLang="en-US" sz="2400" dirty="0" smtClean="0">
                <a:latin typeface="Times New Roman" panose="02020603050405020304" pitchFamily="18" charset="0"/>
              </a:rPr>
              <a:t>轴的</a:t>
            </a:r>
            <a:r>
              <a:rPr lang="zh-CN" altLang="en-US" sz="2400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偏导数</a:t>
            </a:r>
            <a:r>
              <a:rPr lang="zh-CN" altLang="en-US" sz="2400" dirty="0" smtClean="0">
                <a:latin typeface="Times New Roman" panose="02020603050405020304" pitchFamily="18" charset="0"/>
              </a:rPr>
              <a:t>为</a:t>
            </a:r>
            <a:endParaRPr lang="en-US" altLang="zh-CN" sz="2400" dirty="0" smtClean="0">
              <a:latin typeface="Times New Roman" panose="02020603050405020304" pitchFamily="18" charset="0"/>
            </a:endParaRPr>
          </a:p>
          <a:p>
            <a:pPr algn="just"/>
            <a:endParaRPr lang="en-US" altLang="zh-CN" sz="2400" dirty="0">
              <a:latin typeface="Times New Roman" panose="02020603050405020304" pitchFamily="18" charset="0"/>
            </a:endParaRPr>
          </a:p>
          <a:p>
            <a:pPr algn="just"/>
            <a:endParaRPr lang="en-US" altLang="zh-CN" sz="2400" dirty="0" smtClean="0">
              <a:latin typeface="Times New Roman" panose="02020603050405020304" pitchFamily="18" charset="0"/>
            </a:endParaRPr>
          </a:p>
          <a:p>
            <a:pPr algn="just"/>
            <a:r>
              <a:rPr lang="zh-CN" altLang="en-US" sz="2400" dirty="0" smtClean="0">
                <a:latin typeface="Times New Roman" panose="02020603050405020304" pitchFamily="18" charset="0"/>
              </a:rPr>
              <a:t>函数</a:t>
            </a:r>
            <a:r>
              <a:rPr lang="en-US" altLang="zh-CN" sz="2400" i="1" dirty="0" smtClean="0">
                <a:solidFill>
                  <a:srgbClr val="0000FF"/>
                </a:solidFill>
                <a:latin typeface="Times New Roman" panose="02020603050405020304" pitchFamily="18" charset="0"/>
              </a:rPr>
              <a:t>I</a:t>
            </a:r>
            <a:r>
              <a:rPr lang="zh-CN" altLang="en-US" sz="2400" dirty="0" smtClean="0">
                <a:latin typeface="Times New Roman" panose="02020603050405020304" pitchFamily="18" charset="0"/>
              </a:rPr>
              <a:t>在点</a:t>
            </a:r>
            <a:r>
              <a:rPr lang="en-US" altLang="zh-CN" sz="2400" dirty="0" smtClean="0">
                <a:solidFill>
                  <a:srgbClr val="0000FF"/>
                </a:solidFill>
                <a:latin typeface="Times New Roman" panose="02020603050405020304" pitchFamily="18" charset="0"/>
              </a:rPr>
              <a:t>(</a:t>
            </a:r>
            <a:r>
              <a:rPr lang="en-US" altLang="zh-CN" sz="2400" i="1" dirty="0" err="1" smtClean="0">
                <a:solidFill>
                  <a:srgbClr val="0000FF"/>
                </a:solidFill>
                <a:latin typeface="Times New Roman" panose="02020603050405020304" pitchFamily="18" charset="0"/>
              </a:rPr>
              <a:t>u</a:t>
            </a:r>
            <a:r>
              <a:rPr lang="en-US" altLang="zh-CN" sz="2400" dirty="0" err="1" smtClean="0">
                <a:solidFill>
                  <a:srgbClr val="0000FF"/>
                </a:solidFill>
                <a:latin typeface="Times New Roman" panose="02020603050405020304" pitchFamily="18" charset="0"/>
              </a:rPr>
              <a:t>,</a:t>
            </a:r>
            <a:r>
              <a:rPr lang="en-US" altLang="zh-CN" sz="2400" i="1" dirty="0" err="1" smtClean="0">
                <a:solidFill>
                  <a:srgbClr val="0000FF"/>
                </a:solidFill>
                <a:latin typeface="Times New Roman" panose="02020603050405020304" pitchFamily="18" charset="0"/>
              </a:rPr>
              <a:t>v</a:t>
            </a:r>
            <a:r>
              <a:rPr lang="en-US" altLang="zh-CN" sz="2400" dirty="0" smtClean="0">
                <a:solidFill>
                  <a:srgbClr val="0000FF"/>
                </a:solidFill>
                <a:latin typeface="Times New Roman" panose="02020603050405020304" pitchFamily="18" charset="0"/>
              </a:rPr>
              <a:t>)</a:t>
            </a:r>
            <a:r>
              <a:rPr lang="zh-CN" altLang="en-US" sz="2400" dirty="0" smtClean="0">
                <a:latin typeface="Times New Roman" panose="02020603050405020304" pitchFamily="18" charset="0"/>
              </a:rPr>
              <a:t>处的</a:t>
            </a:r>
            <a:r>
              <a:rPr lang="zh-CN" altLang="en-US" sz="2400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梯度向量</a:t>
            </a:r>
            <a:r>
              <a:rPr lang="zh-CN" altLang="en-US" sz="2400" dirty="0" smtClean="0">
                <a:latin typeface="Times New Roman" panose="02020603050405020304" pitchFamily="18" charset="0"/>
              </a:rPr>
              <a:t>（或简称为</a:t>
            </a:r>
            <a:r>
              <a:rPr lang="zh-CN" altLang="en-US" sz="2400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梯度</a:t>
            </a:r>
            <a:r>
              <a:rPr lang="zh-CN" altLang="en-US" sz="2400" dirty="0" smtClean="0">
                <a:latin typeface="Times New Roman" panose="02020603050405020304" pitchFamily="18" charset="0"/>
              </a:rPr>
              <a:t>）为：</a:t>
            </a:r>
            <a:endParaRPr lang="en-US" altLang="zh-CN" sz="2400" dirty="0" smtClean="0">
              <a:latin typeface="Times New Roman" panose="02020603050405020304" pitchFamily="18" charset="0"/>
            </a:endParaRPr>
          </a:p>
          <a:p>
            <a:pPr algn="just"/>
            <a:endParaRPr lang="en-US" altLang="zh-CN" sz="2400" dirty="0">
              <a:latin typeface="Times New Roman" panose="02020603050405020304" pitchFamily="18" charset="0"/>
            </a:endParaRPr>
          </a:p>
          <a:p>
            <a:pPr algn="just"/>
            <a:endParaRPr lang="en-US" altLang="zh-CN" sz="2400" dirty="0" smtClean="0">
              <a:latin typeface="Times New Roman" panose="02020603050405020304" pitchFamily="18" charset="0"/>
            </a:endParaRPr>
          </a:p>
          <a:p>
            <a:pPr algn="just"/>
            <a:endParaRPr lang="en-US" altLang="zh-CN" sz="2400" dirty="0">
              <a:latin typeface="Times New Roman" panose="02020603050405020304" pitchFamily="18" charset="0"/>
            </a:endParaRPr>
          </a:p>
          <a:p>
            <a:pPr algn="just"/>
            <a:r>
              <a:rPr lang="zh-CN" altLang="en-US" sz="2400" dirty="0" smtClean="0">
                <a:latin typeface="Times New Roman" panose="02020603050405020304" pitchFamily="18" charset="0"/>
              </a:rPr>
              <a:t>其</a:t>
            </a:r>
            <a:r>
              <a:rPr lang="zh-CN" altLang="en-US" sz="2400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模</a:t>
            </a:r>
            <a:r>
              <a:rPr lang="zh-CN" altLang="en-US" sz="2400" dirty="0" smtClean="0">
                <a:latin typeface="Times New Roman" panose="02020603050405020304" pitchFamily="18" charset="0"/>
              </a:rPr>
              <a:t>值</a:t>
            </a:r>
            <a:endParaRPr lang="en-US" altLang="zh-CN" sz="2400" dirty="0" smtClean="0">
              <a:latin typeface="Times New Roman" panose="02020603050405020304" pitchFamily="18" charset="0"/>
            </a:endParaRPr>
          </a:p>
          <a:p>
            <a:pPr algn="just"/>
            <a:endParaRPr lang="en-US" altLang="zh-CN" sz="2400" dirty="0">
              <a:latin typeface="Times New Roman" panose="02020603050405020304" pitchFamily="18" charset="0"/>
            </a:endParaRPr>
          </a:p>
          <a:p>
            <a:pPr algn="just"/>
            <a:endParaRPr lang="en-US" altLang="zh-CN" sz="2400" dirty="0" smtClean="0">
              <a:latin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altLang="zh-CN" sz="2400" dirty="0">
                <a:latin typeface="Times New Roman" panose="02020603050405020304" pitchFamily="18" charset="0"/>
              </a:rPr>
              <a:t> </a:t>
            </a:r>
            <a:r>
              <a:rPr lang="en-US" altLang="zh-CN" sz="2400" dirty="0" smtClean="0">
                <a:latin typeface="Times New Roman" panose="02020603050405020304" pitchFamily="18" charset="0"/>
              </a:rPr>
              <a:t>    </a:t>
            </a:r>
            <a:r>
              <a:rPr lang="zh-CN" altLang="en-US" sz="2400" dirty="0" smtClean="0">
                <a:latin typeface="Times New Roman" panose="02020603050405020304" pitchFamily="18" charset="0"/>
              </a:rPr>
              <a:t>不会随</a:t>
            </a:r>
            <a:r>
              <a:rPr lang="zh-CN" altLang="en-US" sz="2400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图像旋转</a:t>
            </a:r>
            <a:r>
              <a:rPr lang="zh-CN" altLang="en-US" sz="2400" dirty="0" smtClean="0">
                <a:latin typeface="Times New Roman" panose="02020603050405020304" pitchFamily="18" charset="0"/>
              </a:rPr>
              <a:t>而变化，对</a:t>
            </a:r>
            <a:r>
              <a:rPr lang="zh-CN" altLang="en-US" sz="2400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各向同性</a:t>
            </a:r>
            <a:r>
              <a:rPr lang="zh-CN" altLang="en-US" sz="2400" dirty="0" smtClean="0">
                <a:latin typeface="Times New Roman" panose="02020603050405020304" pitchFamily="18" charset="0"/>
              </a:rPr>
              <a:t>的</a:t>
            </a:r>
            <a:r>
              <a:rPr lang="zh-CN" altLang="en-US" sz="2400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边缘定位</a:t>
            </a:r>
            <a:r>
              <a:rPr lang="zh-CN" altLang="en-US" sz="2400" dirty="0" smtClean="0">
                <a:latin typeface="Times New Roman" panose="02020603050405020304" pitchFamily="18" charset="0"/>
              </a:rPr>
              <a:t>起着重要作用，因此是许多实用</a:t>
            </a:r>
            <a:r>
              <a:rPr lang="zh-CN" altLang="en-US" sz="2400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边缘检测</a:t>
            </a:r>
            <a:r>
              <a:rPr lang="zh-CN" altLang="en-US" sz="2400" dirty="0" smtClean="0">
                <a:latin typeface="Times New Roman" panose="02020603050405020304" pitchFamily="18" charset="0"/>
              </a:rPr>
              <a:t>方法的基础</a:t>
            </a:r>
            <a:endParaRPr lang="zh-CN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65BE0-00A5-4B2F-B760-819F0CFC50C9}" type="slidenum">
              <a:rPr lang="en-US" altLang="zh-CN" smtClean="0"/>
              <a:pPr/>
              <a:t>14</a:t>
            </a:fld>
            <a:endParaRPr lang="en-US" altLang="zh-CN"/>
          </a:p>
        </p:txBody>
      </p:sp>
      <p:pic>
        <p:nvPicPr>
          <p:cNvPr id="3074" name="Picture 2" descr="H:\教学\数字图像处理\2015\教材资源\BurgerBurge-En1-clips\chap07\p119-eqn7-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1796806"/>
            <a:ext cx="3578360" cy="768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H:\教学\数字图像处理\2015\教材资源\BurgerBurge-En1-clips\chap07\p119-eqn7-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1377" y="3043038"/>
            <a:ext cx="2615190" cy="890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:\教学\数字图像处理\2015\教材资源\BurgerBurge-En1-clips\chap07\p119-eqn7-5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7519" y="4149080"/>
            <a:ext cx="4882906" cy="804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标题 3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altLang="zh-CN" dirty="0"/>
              <a:t>6.4 </a:t>
            </a:r>
            <a:r>
              <a:rPr lang="zh-CN" altLang="en-US" dirty="0"/>
              <a:t>用定向滤波器检测边缘</a:t>
            </a:r>
          </a:p>
        </p:txBody>
      </p:sp>
    </p:spTree>
    <p:extLst>
      <p:ext uri="{BB962C8B-B14F-4D97-AF65-F5344CB8AC3E}">
        <p14:creationId xmlns:p14="http://schemas.microsoft.com/office/powerpoint/2010/main" val="3856392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60182"/>
            <a:ext cx="8229600" cy="4530725"/>
          </a:xfrm>
        </p:spPr>
        <p:txBody>
          <a:bodyPr/>
          <a:lstStyle/>
          <a:p>
            <a:pPr algn="just"/>
            <a:r>
              <a:rPr lang="zh-CN" altLang="en-US" sz="2400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梯度函数</a:t>
            </a:r>
            <a:r>
              <a:rPr lang="zh-CN" altLang="en-US" sz="2400" dirty="0" smtClean="0">
                <a:latin typeface="Times New Roman" panose="02020603050405020304" pitchFamily="18" charset="0"/>
              </a:rPr>
              <a:t>两个</a:t>
            </a:r>
            <a:r>
              <a:rPr lang="zh-CN" altLang="en-US" sz="2400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分量</a:t>
            </a:r>
            <a:r>
              <a:rPr lang="zh-CN" altLang="en-US" sz="2400" dirty="0" smtClean="0">
                <a:latin typeface="Times New Roman" panose="02020603050405020304" pitchFamily="18" charset="0"/>
              </a:rPr>
              <a:t>即为图像中</a:t>
            </a:r>
            <a:r>
              <a:rPr lang="zh-CN" altLang="en-US" sz="2400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行</a:t>
            </a:r>
            <a:r>
              <a:rPr lang="zh-CN" altLang="en-US" sz="2400" dirty="0" smtClean="0">
                <a:latin typeface="Times New Roman" panose="02020603050405020304" pitchFamily="18" charset="0"/>
              </a:rPr>
              <a:t>和</a:t>
            </a:r>
            <a:r>
              <a:rPr lang="zh-CN" altLang="en-US" sz="2400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列</a:t>
            </a:r>
            <a:r>
              <a:rPr lang="zh-CN" altLang="en-US" sz="2400" dirty="0" smtClean="0">
                <a:latin typeface="Times New Roman" panose="02020603050405020304" pitchFamily="18" charset="0"/>
              </a:rPr>
              <a:t>沿</a:t>
            </a:r>
            <a:r>
              <a:rPr lang="zh-CN" altLang="en-US" sz="2400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水平</a:t>
            </a:r>
            <a:r>
              <a:rPr lang="zh-CN" altLang="en-US" sz="2400" dirty="0" smtClean="0">
                <a:latin typeface="Times New Roman" panose="02020603050405020304" pitchFamily="18" charset="0"/>
              </a:rPr>
              <a:t>和</a:t>
            </a:r>
            <a:r>
              <a:rPr lang="zh-CN" altLang="en-US" sz="2400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垂直</a:t>
            </a:r>
            <a:r>
              <a:rPr lang="zh-CN" altLang="en-US" sz="2400" dirty="0" smtClean="0">
                <a:latin typeface="Times New Roman" panose="02020603050405020304" pitchFamily="18" charset="0"/>
              </a:rPr>
              <a:t>方向的</a:t>
            </a:r>
            <a:r>
              <a:rPr lang="zh-CN" altLang="en-US" sz="2400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一阶导数</a:t>
            </a:r>
            <a:endParaRPr lang="en-US" altLang="zh-CN" sz="2400" dirty="0" smtClean="0">
              <a:solidFill>
                <a:srgbClr val="FF0000"/>
              </a:solidFill>
              <a:latin typeface="Times New Roman" panose="02020603050405020304" pitchFamily="18" charset="0"/>
            </a:endParaRPr>
          </a:p>
          <a:p>
            <a:pPr algn="just"/>
            <a:r>
              <a:rPr lang="zh-CN" altLang="en-US" sz="2400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水平方向一阶导数</a:t>
            </a:r>
            <a:r>
              <a:rPr lang="zh-CN" altLang="en-US" sz="2400" dirty="0" smtClean="0">
                <a:latin typeface="Times New Roman" panose="02020603050405020304" pitchFamily="18" charset="0"/>
              </a:rPr>
              <a:t>可通过具有如下</a:t>
            </a:r>
            <a:r>
              <a:rPr lang="zh-CN" altLang="en-US" sz="2400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系数矩阵</a:t>
            </a:r>
            <a:r>
              <a:rPr lang="zh-CN" altLang="en-US" sz="2400" dirty="0" smtClean="0">
                <a:latin typeface="Times New Roman" panose="02020603050405020304" pitchFamily="18" charset="0"/>
              </a:rPr>
              <a:t>的</a:t>
            </a:r>
            <a:r>
              <a:rPr lang="zh-CN" altLang="en-US" sz="2400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线性滤波器</a:t>
            </a:r>
            <a:r>
              <a:rPr lang="zh-CN" altLang="en-US" sz="2400" dirty="0" smtClean="0">
                <a:latin typeface="Times New Roman" panose="02020603050405020304" pitchFamily="18" charset="0"/>
              </a:rPr>
              <a:t>来近似计算，其中系数</a:t>
            </a:r>
            <a:r>
              <a:rPr lang="en-US" altLang="zh-CN" sz="2400" dirty="0" smtClean="0">
                <a:solidFill>
                  <a:srgbClr val="0000FF"/>
                </a:solidFill>
                <a:latin typeface="Times New Roman" panose="02020603050405020304" pitchFamily="18" charset="0"/>
              </a:rPr>
              <a:t>-0.5</a:t>
            </a:r>
            <a:r>
              <a:rPr lang="zh-CN" altLang="en-US" sz="2400" dirty="0" smtClean="0">
                <a:latin typeface="Times New Roman" panose="02020603050405020304" pitchFamily="18" charset="0"/>
              </a:rPr>
              <a:t>和</a:t>
            </a:r>
            <a:r>
              <a:rPr lang="en-US" altLang="zh-CN" sz="2400" dirty="0" smtClean="0">
                <a:solidFill>
                  <a:srgbClr val="0000FF"/>
                </a:solidFill>
                <a:latin typeface="Times New Roman" panose="02020603050405020304" pitchFamily="18" charset="0"/>
              </a:rPr>
              <a:t>+0.5</a:t>
            </a:r>
            <a:r>
              <a:rPr lang="zh-CN" altLang="en-US" sz="2400" dirty="0" smtClean="0">
                <a:latin typeface="Times New Roman" panose="02020603050405020304" pitchFamily="18" charset="0"/>
              </a:rPr>
              <a:t>分别对应像素</a:t>
            </a:r>
            <a:r>
              <a:rPr lang="en-US" altLang="zh-CN" sz="2400" i="1" dirty="0" smtClean="0">
                <a:solidFill>
                  <a:srgbClr val="0000FF"/>
                </a:solidFill>
                <a:latin typeface="Times New Roman" panose="02020603050405020304" pitchFamily="18" charset="0"/>
              </a:rPr>
              <a:t>I</a:t>
            </a:r>
            <a:r>
              <a:rPr lang="en-US" altLang="zh-CN" sz="2400" dirty="0" smtClean="0">
                <a:solidFill>
                  <a:srgbClr val="0000FF"/>
                </a:solidFill>
                <a:latin typeface="Times New Roman" panose="02020603050405020304" pitchFamily="18" charset="0"/>
              </a:rPr>
              <a:t>(</a:t>
            </a:r>
            <a:r>
              <a:rPr lang="en-US" altLang="zh-CN" sz="2400" i="1" dirty="0" smtClean="0">
                <a:solidFill>
                  <a:srgbClr val="0000FF"/>
                </a:solidFill>
                <a:latin typeface="Times New Roman" panose="02020603050405020304" pitchFamily="18" charset="0"/>
              </a:rPr>
              <a:t>u</a:t>
            </a:r>
            <a:r>
              <a:rPr lang="en-US" altLang="zh-CN" sz="2400" dirty="0" smtClean="0">
                <a:solidFill>
                  <a:srgbClr val="0000FF"/>
                </a:solidFill>
                <a:latin typeface="Times New Roman" panose="02020603050405020304" pitchFamily="18" charset="0"/>
              </a:rPr>
              <a:t>-1,</a:t>
            </a:r>
            <a:r>
              <a:rPr lang="en-US" altLang="zh-CN" sz="2400" i="1" dirty="0" smtClean="0">
                <a:solidFill>
                  <a:srgbClr val="0000FF"/>
                </a:solidFill>
                <a:latin typeface="Times New Roman" panose="02020603050405020304" pitchFamily="18" charset="0"/>
              </a:rPr>
              <a:t>v</a:t>
            </a:r>
            <a:r>
              <a:rPr lang="en-US" altLang="zh-CN" sz="2400" dirty="0" smtClean="0">
                <a:solidFill>
                  <a:srgbClr val="0000FF"/>
                </a:solidFill>
                <a:latin typeface="Times New Roman" panose="02020603050405020304" pitchFamily="18" charset="0"/>
              </a:rPr>
              <a:t>)</a:t>
            </a:r>
            <a:r>
              <a:rPr lang="zh-CN" altLang="en-US" sz="2400" dirty="0" smtClean="0">
                <a:latin typeface="Times New Roman" panose="02020603050405020304" pitchFamily="18" charset="0"/>
              </a:rPr>
              <a:t>和</a:t>
            </a:r>
            <a:r>
              <a:rPr lang="en-US" altLang="zh-CN" sz="2400" i="1" dirty="0" smtClean="0">
                <a:solidFill>
                  <a:srgbClr val="0000FF"/>
                </a:solidFill>
                <a:latin typeface="Times New Roman" panose="02020603050405020304" pitchFamily="18" charset="0"/>
              </a:rPr>
              <a:t>I</a:t>
            </a:r>
            <a:r>
              <a:rPr lang="en-US" altLang="zh-CN" sz="2400" dirty="0" smtClean="0">
                <a:solidFill>
                  <a:srgbClr val="0000FF"/>
                </a:solidFill>
                <a:latin typeface="Times New Roman" panose="02020603050405020304" pitchFamily="18" charset="0"/>
              </a:rPr>
              <a:t>(</a:t>
            </a:r>
            <a:r>
              <a:rPr lang="en-US" altLang="zh-CN" sz="2400" i="1" dirty="0" smtClean="0">
                <a:solidFill>
                  <a:srgbClr val="0000FF"/>
                </a:solidFill>
                <a:latin typeface="Times New Roman" panose="02020603050405020304" pitchFamily="18" charset="0"/>
              </a:rPr>
              <a:t>u</a:t>
            </a:r>
            <a:r>
              <a:rPr lang="en-US" altLang="zh-CN" sz="2400" dirty="0" smtClean="0">
                <a:solidFill>
                  <a:srgbClr val="0000FF"/>
                </a:solidFill>
                <a:latin typeface="Times New Roman" panose="02020603050405020304" pitchFamily="18" charset="0"/>
              </a:rPr>
              <a:t>+1,</a:t>
            </a:r>
            <a:r>
              <a:rPr lang="en-US" altLang="zh-CN" sz="2400" i="1" dirty="0" smtClean="0">
                <a:solidFill>
                  <a:srgbClr val="0000FF"/>
                </a:solidFill>
                <a:latin typeface="Times New Roman" panose="02020603050405020304" pitchFamily="18" charset="0"/>
              </a:rPr>
              <a:t>v</a:t>
            </a:r>
            <a:r>
              <a:rPr lang="en-US" altLang="zh-CN" sz="2400" dirty="0" smtClean="0">
                <a:solidFill>
                  <a:srgbClr val="0000FF"/>
                </a:solidFill>
                <a:latin typeface="Times New Roman" panose="02020603050405020304" pitchFamily="18" charset="0"/>
              </a:rPr>
              <a:t>)</a:t>
            </a:r>
          </a:p>
          <a:p>
            <a:pPr algn="just"/>
            <a:endParaRPr lang="en-US" altLang="zh-CN" sz="2400" dirty="0" smtClean="0">
              <a:latin typeface="Times New Roman" panose="02020603050405020304" pitchFamily="18" charset="0"/>
            </a:endParaRPr>
          </a:p>
          <a:p>
            <a:pPr algn="just"/>
            <a:endParaRPr lang="en-US" altLang="zh-CN" sz="2400" dirty="0" smtClean="0">
              <a:latin typeface="Times New Roman" panose="02020603050405020304" pitchFamily="18" charset="0"/>
            </a:endParaRPr>
          </a:p>
          <a:p>
            <a:pPr algn="just"/>
            <a:r>
              <a:rPr lang="zh-CN" altLang="en-US" sz="2400" dirty="0" smtClean="0">
                <a:latin typeface="Times New Roman" panose="02020603050405020304" pitchFamily="18" charset="0"/>
              </a:rPr>
              <a:t>类似地，</a:t>
            </a:r>
            <a:r>
              <a:rPr lang="zh-CN" altLang="en-US" sz="2400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垂直方向</a:t>
            </a:r>
            <a:r>
              <a:rPr lang="zh-CN" altLang="en-US" sz="2400" dirty="0" smtClean="0">
                <a:latin typeface="Times New Roman" panose="02020603050405020304" pitchFamily="18" charset="0"/>
              </a:rPr>
              <a:t>的</a:t>
            </a:r>
            <a:r>
              <a:rPr lang="zh-CN" altLang="en-US" sz="2400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梯度分量</a:t>
            </a:r>
            <a:r>
              <a:rPr lang="zh-CN" altLang="en-US" sz="2400" dirty="0" smtClean="0">
                <a:latin typeface="Times New Roman" panose="02020603050405020304" pitchFamily="18" charset="0"/>
              </a:rPr>
              <a:t>可通过如下</a:t>
            </a:r>
            <a:r>
              <a:rPr lang="zh-CN" altLang="en-US" sz="2400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线性滤波器</a:t>
            </a:r>
            <a:r>
              <a:rPr lang="zh-CN" altLang="en-US" sz="2400" dirty="0" smtClean="0">
                <a:latin typeface="Times New Roman" panose="02020603050405020304" pitchFamily="18" charset="0"/>
              </a:rPr>
              <a:t>来计算：</a:t>
            </a:r>
            <a:endParaRPr lang="zh-CN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65BE0-00A5-4B2F-B760-819F0CFC50C9}" type="slidenum">
              <a:rPr lang="en-US" altLang="zh-CN" smtClean="0"/>
              <a:pPr/>
              <a:t>15</a:t>
            </a:fld>
            <a:endParaRPr lang="en-US" altLang="zh-CN"/>
          </a:p>
        </p:txBody>
      </p:sp>
      <p:pic>
        <p:nvPicPr>
          <p:cNvPr id="4098" name="Picture 2" descr="H:\教学\数字图像处理\2015\教材资源\BurgerBurge-En1-clips\chap07\p120-eqn7-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2470" y="3448414"/>
            <a:ext cx="5370586" cy="524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H:\教学\数字图像处理\2015\教材资源\BurgerBurge-En1-clips\chap07\p120-eqn7-7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4960582"/>
            <a:ext cx="3663704" cy="1060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标题 3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altLang="zh-CN" dirty="0"/>
              <a:t>6.4 </a:t>
            </a:r>
            <a:r>
              <a:rPr lang="zh-CN" altLang="en-US" dirty="0"/>
              <a:t>用定向滤波器检测边缘</a:t>
            </a:r>
          </a:p>
        </p:txBody>
      </p:sp>
    </p:spTree>
    <p:extLst>
      <p:ext uri="{BB962C8B-B14F-4D97-AF65-F5344CB8AC3E}">
        <p14:creationId xmlns:p14="http://schemas.microsoft.com/office/powerpoint/2010/main" val="2392047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</a:rPr>
              <a:t>Prewitt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</a:rPr>
              <a:t>算子</a:t>
            </a:r>
            <a:r>
              <a:rPr lang="zh-CN" altLang="en-US" sz="2400" dirty="0">
                <a:latin typeface="Times New Roman" panose="02020603050405020304" pitchFamily="18" charset="0"/>
              </a:rPr>
              <a:t>与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</a:rPr>
              <a:t>Sobel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</a:rPr>
              <a:t>算子</a:t>
            </a:r>
            <a:r>
              <a:rPr lang="zh-CN" altLang="en-US" sz="2400" dirty="0">
                <a:latin typeface="Times New Roman" panose="02020603050405020304" pitchFamily="18" charset="0"/>
              </a:rPr>
              <a:t>使用的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</a:rPr>
              <a:t>线性滤波器</a:t>
            </a:r>
            <a:r>
              <a:rPr lang="zh-CN" altLang="en-US" sz="2400" dirty="0">
                <a:latin typeface="Times New Roman" panose="02020603050405020304" pitchFamily="18" charset="0"/>
              </a:rPr>
              <a:t>包含相邻的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</a:rPr>
              <a:t>三行三列</a:t>
            </a:r>
            <a:r>
              <a:rPr lang="zh-CN" altLang="en-US" sz="2400" dirty="0">
                <a:latin typeface="Times New Roman" panose="02020603050405020304" pitchFamily="18" charset="0"/>
              </a:rPr>
              <a:t>，以抵消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</a:rPr>
              <a:t>简单（单行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</a:rPr>
              <a:t>/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</a:rPr>
              <a:t>单列）梯度滤波器</a:t>
            </a:r>
            <a:r>
              <a:rPr lang="zh-CN" altLang="en-US" sz="2400" dirty="0">
                <a:latin typeface="Times New Roman" panose="02020603050405020304" pitchFamily="18" charset="0"/>
              </a:rPr>
              <a:t>的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</a:rPr>
              <a:t>噪声敏感性</a:t>
            </a:r>
            <a:endParaRPr lang="en-US" altLang="zh-CN" sz="2400" dirty="0">
              <a:solidFill>
                <a:srgbClr val="FF0000"/>
              </a:solidFill>
              <a:latin typeface="Times New Roman" panose="02020603050405020304" pitchFamily="18" charset="0"/>
            </a:endParaRPr>
          </a:p>
          <a:p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</a:rPr>
              <a:t>Prewitt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</a:rPr>
              <a:t>算子</a:t>
            </a:r>
            <a:r>
              <a:rPr lang="zh-CN" altLang="en-US" sz="2400" dirty="0">
                <a:latin typeface="Times New Roman" panose="02020603050405020304" pitchFamily="18" charset="0"/>
              </a:rPr>
              <a:t>使用如下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</a:rPr>
              <a:t>滤波器</a:t>
            </a:r>
            <a:r>
              <a:rPr lang="zh-CN" altLang="en-US" sz="2400" dirty="0" smtClean="0">
                <a:latin typeface="Times New Roman" panose="02020603050405020304" pitchFamily="18" charset="0"/>
              </a:rPr>
              <a:t>：</a:t>
            </a:r>
            <a:endParaRPr lang="en-US" altLang="zh-CN" sz="2400" dirty="0" smtClean="0">
              <a:latin typeface="Times New Roman" panose="02020603050405020304" pitchFamily="18" charset="0"/>
            </a:endParaRPr>
          </a:p>
          <a:p>
            <a:endParaRPr lang="en-US" altLang="zh-CN" sz="2400" dirty="0">
              <a:latin typeface="Times New Roman" panose="02020603050405020304" pitchFamily="18" charset="0"/>
            </a:endParaRPr>
          </a:p>
          <a:p>
            <a:endParaRPr lang="en-US" altLang="zh-CN" sz="2400" dirty="0" smtClean="0">
              <a:latin typeface="Times New Roman" panose="02020603050405020304" pitchFamily="18" charset="0"/>
            </a:endParaRPr>
          </a:p>
          <a:p>
            <a:endParaRPr lang="en-US" altLang="zh-CN" sz="2400" dirty="0">
              <a:latin typeface="Times New Roman" panose="02020603050405020304" pitchFamily="18" charset="0"/>
            </a:endParaRPr>
          </a:p>
          <a:p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</a:rPr>
              <a:t>Sobel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</a:rPr>
              <a:t>算子</a:t>
            </a:r>
            <a:r>
              <a:rPr lang="zh-CN" altLang="en-US" sz="2400" dirty="0">
                <a:latin typeface="Times New Roman" panose="02020603050405020304" pitchFamily="18" charset="0"/>
              </a:rPr>
              <a:t>与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</a:rPr>
              <a:t>Prewitt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</a:rPr>
              <a:t>算子</a:t>
            </a:r>
            <a:r>
              <a:rPr lang="zh-CN" altLang="en-US" sz="2400" dirty="0">
                <a:latin typeface="Times New Roman" panose="02020603050405020304" pitchFamily="18" charset="0"/>
              </a:rPr>
              <a:t>的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</a:rPr>
              <a:t>滤波器</a:t>
            </a:r>
            <a:r>
              <a:rPr lang="zh-CN" altLang="en-US" sz="2400" dirty="0">
                <a:latin typeface="Times New Roman" panose="02020603050405020304" pitchFamily="18" charset="0"/>
              </a:rPr>
              <a:t>几乎相同，只是它为中间的行和列分别分配了更大的权值：</a:t>
            </a:r>
            <a:endParaRPr lang="en-US" altLang="zh-CN" sz="2400" dirty="0">
              <a:latin typeface="Times New Roman" panose="02020603050405020304" pitchFamily="18" charset="0"/>
            </a:endParaRPr>
          </a:p>
          <a:p>
            <a:endParaRPr lang="en-US" altLang="zh-CN" sz="2800" dirty="0">
              <a:latin typeface="Times New Roman" panose="02020603050405020304" pitchFamily="18" charset="0"/>
            </a:endParaRPr>
          </a:p>
          <a:p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16</a:t>
            </a:fld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6.4 </a:t>
            </a:r>
            <a:r>
              <a:rPr lang="zh-CN" altLang="en-US" dirty="0"/>
              <a:t>用定向滤波器检测边缘</a:t>
            </a:r>
          </a:p>
        </p:txBody>
      </p:sp>
      <p:pic>
        <p:nvPicPr>
          <p:cNvPr id="5" name="Picture 2" descr="H:\教学\数字图像处理\2015\教材资源\BurgerBurge-En1-clips\chap07\p121-fig7-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3140968"/>
            <a:ext cx="6224028" cy="1072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:\教学\数字图像处理\2015\教材资源\BurgerBurge-En1-clips\chap07\p122-eqn7-1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6920" y="5301208"/>
            <a:ext cx="5553468" cy="1085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9428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539552" y="1484784"/>
            <a:ext cx="8229600" cy="4525963"/>
          </a:xfrm>
        </p:spPr>
        <p:txBody>
          <a:bodyPr>
            <a:normAutofit/>
          </a:bodyPr>
          <a:lstStyle/>
          <a:p>
            <a:r>
              <a:rPr lang="zh-CN" altLang="en-US" sz="2400" dirty="0" smtClean="0"/>
              <a:t>这些</a:t>
            </a:r>
            <a:r>
              <a:rPr lang="zh-CN" altLang="en-US" sz="2400" dirty="0" smtClean="0">
                <a:solidFill>
                  <a:srgbClr val="FF0000"/>
                </a:solidFill>
              </a:rPr>
              <a:t>滤波器</a:t>
            </a:r>
            <a:r>
              <a:rPr lang="zh-CN" altLang="en-US" sz="2400" dirty="0" smtClean="0"/>
              <a:t>对</a:t>
            </a:r>
            <a:r>
              <a:rPr lang="zh-CN" altLang="en-US" sz="2400" dirty="0" smtClean="0">
                <a:solidFill>
                  <a:srgbClr val="0000FF"/>
                </a:solidFill>
              </a:rPr>
              <a:t>垂直</a:t>
            </a:r>
            <a:r>
              <a:rPr lang="zh-CN" altLang="en-US" sz="2400" dirty="0" smtClean="0"/>
              <a:t>或</a:t>
            </a:r>
            <a:r>
              <a:rPr lang="zh-CN" altLang="en-US" sz="2400" dirty="0" smtClean="0">
                <a:solidFill>
                  <a:srgbClr val="0000FF"/>
                </a:solidFill>
              </a:rPr>
              <a:t>水平</a:t>
            </a:r>
            <a:r>
              <a:rPr lang="zh-CN" altLang="en-US" sz="2400" dirty="0" smtClean="0"/>
              <a:t>方向的</a:t>
            </a:r>
            <a:r>
              <a:rPr lang="zh-CN" altLang="en-US" sz="2400" dirty="0" smtClean="0">
                <a:solidFill>
                  <a:srgbClr val="0000FF"/>
                </a:solidFill>
              </a:rPr>
              <a:t>边缘</a:t>
            </a:r>
            <a:r>
              <a:rPr lang="zh-CN" altLang="en-US" sz="2400" dirty="0" smtClean="0"/>
              <a:t>具有较强的响应，因此被认为是一种</a:t>
            </a:r>
            <a:r>
              <a:rPr lang="zh-CN" altLang="en-US" sz="2400" dirty="0" smtClean="0">
                <a:solidFill>
                  <a:srgbClr val="FF0000"/>
                </a:solidFill>
              </a:rPr>
              <a:t>定向滤波器</a:t>
            </a:r>
            <a:r>
              <a:rPr lang="zh-CN" altLang="en-US" sz="2400" dirty="0" smtClean="0"/>
              <a:t>。</a:t>
            </a:r>
            <a:endParaRPr lang="en-US" altLang="zh-CN" sz="2400" dirty="0" smtClean="0"/>
          </a:p>
          <a:p>
            <a:r>
              <a:rPr lang="en-US" altLang="zh-CN" sz="2400" dirty="0" err="1" smtClean="0">
                <a:solidFill>
                  <a:srgbClr val="0070C0"/>
                </a:solidFill>
              </a:rPr>
              <a:t>OpenCV</a:t>
            </a:r>
            <a:r>
              <a:rPr lang="zh-CN" altLang="en-US" sz="2400" dirty="0" smtClean="0"/>
              <a:t>提供了</a:t>
            </a:r>
            <a:r>
              <a:rPr lang="en-US" altLang="zh-CN" sz="2400" dirty="0" smtClean="0">
                <a:solidFill>
                  <a:srgbClr val="FF0000"/>
                </a:solidFill>
              </a:rPr>
              <a:t>cv::Sobel</a:t>
            </a:r>
            <a:r>
              <a:rPr lang="zh-CN" altLang="en-US" sz="2400" dirty="0" smtClean="0"/>
              <a:t>函数进行</a:t>
            </a:r>
            <a:r>
              <a:rPr lang="en-US" altLang="zh-CN" sz="2400" dirty="0" smtClean="0">
                <a:solidFill>
                  <a:srgbClr val="FF0000"/>
                </a:solidFill>
              </a:rPr>
              <a:t>Sobel</a:t>
            </a:r>
            <a:r>
              <a:rPr lang="zh-CN" altLang="en-US" sz="2400" dirty="0" smtClean="0">
                <a:solidFill>
                  <a:srgbClr val="FF0000"/>
                </a:solidFill>
              </a:rPr>
              <a:t>滤波</a:t>
            </a:r>
            <a:r>
              <a:rPr lang="zh-CN" altLang="en-US" sz="2400" dirty="0" smtClean="0"/>
              <a:t>：</a:t>
            </a:r>
            <a:endParaRPr lang="en-US" altLang="zh-CN" sz="2400" dirty="0" smtClean="0"/>
          </a:p>
          <a:p>
            <a:pPr marL="109728" indent="0">
              <a:buNone/>
            </a:pPr>
            <a:r>
              <a:rPr lang="en-US" altLang="zh-CN" sz="2400" dirty="0"/>
              <a:t> </a:t>
            </a:r>
            <a:r>
              <a:rPr lang="en-US" altLang="zh-CN" sz="2400" dirty="0" smtClean="0"/>
              <a:t>  </a:t>
            </a:r>
            <a:r>
              <a:rPr lang="en-US" altLang="zh-CN" sz="2400" dirty="0" smtClean="0">
                <a:solidFill>
                  <a:srgbClr val="0070C0"/>
                </a:solidFill>
              </a:rPr>
              <a:t>cv::</a:t>
            </a:r>
            <a:r>
              <a:rPr lang="en-US" altLang="zh-CN" sz="2400" dirty="0" smtClean="0">
                <a:solidFill>
                  <a:srgbClr val="FF0000"/>
                </a:solidFill>
              </a:rPr>
              <a:t>Sobel</a:t>
            </a:r>
            <a:r>
              <a:rPr lang="en-US" altLang="zh-CN" sz="2400" dirty="0" smtClean="0">
                <a:solidFill>
                  <a:srgbClr val="0070C0"/>
                </a:solidFill>
              </a:rPr>
              <a:t>(image,		</a:t>
            </a:r>
            <a:r>
              <a:rPr lang="en-US" altLang="zh-CN" sz="2400" dirty="0" smtClean="0">
                <a:solidFill>
                  <a:srgbClr val="00B050"/>
                </a:solidFill>
              </a:rPr>
              <a:t>// </a:t>
            </a:r>
            <a:r>
              <a:rPr lang="zh-CN" altLang="en-US" sz="2400" dirty="0" smtClean="0">
                <a:solidFill>
                  <a:srgbClr val="00B050"/>
                </a:solidFill>
              </a:rPr>
              <a:t>输入图像</a:t>
            </a:r>
            <a:endParaRPr lang="en-US" altLang="zh-CN" sz="2400" dirty="0" smtClean="0">
              <a:solidFill>
                <a:srgbClr val="00B050"/>
              </a:solidFill>
            </a:endParaRPr>
          </a:p>
          <a:p>
            <a:pPr marL="109728" indent="0">
              <a:buNone/>
            </a:pPr>
            <a:r>
              <a:rPr lang="en-US" altLang="zh-CN" sz="2400" dirty="0">
                <a:solidFill>
                  <a:srgbClr val="0070C0"/>
                </a:solidFill>
              </a:rPr>
              <a:t>	</a:t>
            </a:r>
            <a:r>
              <a:rPr lang="en-US" altLang="zh-CN" sz="2400" dirty="0" smtClean="0">
                <a:solidFill>
                  <a:srgbClr val="0070C0"/>
                </a:solidFill>
              </a:rPr>
              <a:t>	</a:t>
            </a:r>
            <a:r>
              <a:rPr lang="en-US" altLang="zh-CN" sz="2400" dirty="0" err="1" smtClean="0">
                <a:solidFill>
                  <a:srgbClr val="0070C0"/>
                </a:solidFill>
              </a:rPr>
              <a:t>sobel</a:t>
            </a:r>
            <a:r>
              <a:rPr lang="en-US" altLang="zh-CN" sz="2400" dirty="0" smtClean="0">
                <a:solidFill>
                  <a:srgbClr val="0070C0"/>
                </a:solidFill>
              </a:rPr>
              <a:t>,			</a:t>
            </a:r>
            <a:r>
              <a:rPr lang="en-US" altLang="zh-CN" sz="2400" dirty="0" smtClean="0">
                <a:solidFill>
                  <a:srgbClr val="00B050"/>
                </a:solidFill>
              </a:rPr>
              <a:t>// </a:t>
            </a:r>
            <a:r>
              <a:rPr lang="zh-CN" altLang="en-US" sz="2400" dirty="0" smtClean="0">
                <a:solidFill>
                  <a:srgbClr val="00B050"/>
                </a:solidFill>
              </a:rPr>
              <a:t>输出图像</a:t>
            </a:r>
            <a:endParaRPr lang="en-US" altLang="zh-CN" sz="2400" dirty="0" smtClean="0">
              <a:solidFill>
                <a:srgbClr val="00B050"/>
              </a:solidFill>
            </a:endParaRPr>
          </a:p>
          <a:p>
            <a:pPr marL="109728" indent="0">
              <a:buNone/>
            </a:pPr>
            <a:r>
              <a:rPr lang="en-US" altLang="zh-CN" sz="2400" dirty="0">
                <a:solidFill>
                  <a:srgbClr val="0070C0"/>
                </a:solidFill>
              </a:rPr>
              <a:t>	</a:t>
            </a:r>
            <a:r>
              <a:rPr lang="en-US" altLang="zh-CN" sz="2400" dirty="0" smtClean="0">
                <a:solidFill>
                  <a:srgbClr val="0070C0"/>
                </a:solidFill>
              </a:rPr>
              <a:t>	</a:t>
            </a:r>
            <a:r>
              <a:rPr lang="en-US" altLang="zh-CN" sz="2400" dirty="0" err="1" smtClean="0">
                <a:solidFill>
                  <a:srgbClr val="0070C0"/>
                </a:solidFill>
              </a:rPr>
              <a:t>image_depth</a:t>
            </a:r>
            <a:r>
              <a:rPr lang="en-US" altLang="zh-CN" sz="2400" dirty="0" smtClean="0">
                <a:solidFill>
                  <a:srgbClr val="0070C0"/>
                </a:solidFill>
              </a:rPr>
              <a:t>,	</a:t>
            </a:r>
            <a:r>
              <a:rPr lang="en-US" altLang="zh-CN" sz="2400" dirty="0" smtClean="0">
                <a:solidFill>
                  <a:srgbClr val="00B050"/>
                </a:solidFill>
              </a:rPr>
              <a:t>//</a:t>
            </a:r>
            <a:r>
              <a:rPr lang="zh-CN" altLang="en-US" sz="2400" dirty="0">
                <a:solidFill>
                  <a:srgbClr val="00B050"/>
                </a:solidFill>
              </a:rPr>
              <a:t>输出图像像素</a:t>
            </a:r>
            <a:r>
              <a:rPr lang="zh-CN" altLang="en-US" sz="2400" dirty="0" smtClean="0">
                <a:solidFill>
                  <a:srgbClr val="00B050"/>
                </a:solidFill>
              </a:rPr>
              <a:t>深度</a:t>
            </a:r>
            <a:endParaRPr lang="en-US" altLang="zh-CN" sz="2400" dirty="0" smtClean="0">
              <a:solidFill>
                <a:srgbClr val="00B050"/>
              </a:solidFill>
            </a:endParaRPr>
          </a:p>
          <a:p>
            <a:pPr marL="109728" indent="0">
              <a:buNone/>
            </a:pPr>
            <a:r>
              <a:rPr lang="en-US" altLang="zh-CN" sz="2400" dirty="0">
                <a:solidFill>
                  <a:srgbClr val="0070C0"/>
                </a:solidFill>
              </a:rPr>
              <a:t>	</a:t>
            </a:r>
            <a:r>
              <a:rPr lang="en-US" altLang="zh-CN" sz="2400" dirty="0" smtClean="0">
                <a:solidFill>
                  <a:srgbClr val="0070C0"/>
                </a:solidFill>
              </a:rPr>
              <a:t>	</a:t>
            </a:r>
            <a:r>
              <a:rPr lang="en-US" altLang="zh-CN" sz="2400" dirty="0" err="1" smtClean="0">
                <a:solidFill>
                  <a:srgbClr val="0070C0"/>
                </a:solidFill>
              </a:rPr>
              <a:t>xorder</a:t>
            </a:r>
            <a:r>
              <a:rPr lang="en-US" altLang="zh-CN" sz="2400" dirty="0" smtClean="0">
                <a:solidFill>
                  <a:srgbClr val="0070C0"/>
                </a:solidFill>
              </a:rPr>
              <a:t>, </a:t>
            </a:r>
            <a:r>
              <a:rPr lang="en-US" altLang="zh-CN" sz="2400" dirty="0" err="1" smtClean="0">
                <a:solidFill>
                  <a:srgbClr val="0070C0"/>
                </a:solidFill>
              </a:rPr>
              <a:t>yorder</a:t>
            </a:r>
            <a:r>
              <a:rPr lang="en-US" altLang="zh-CN" sz="2400" dirty="0" smtClean="0">
                <a:solidFill>
                  <a:srgbClr val="0070C0"/>
                </a:solidFill>
              </a:rPr>
              <a:t>,	</a:t>
            </a:r>
            <a:r>
              <a:rPr lang="en-US" altLang="zh-CN" sz="2400" dirty="0" smtClean="0">
                <a:solidFill>
                  <a:srgbClr val="00B050"/>
                </a:solidFill>
              </a:rPr>
              <a:t>// </a:t>
            </a:r>
            <a:r>
              <a:rPr lang="en-US" altLang="zh-CN" sz="2400" dirty="0">
                <a:solidFill>
                  <a:srgbClr val="00B050"/>
                </a:solidFill>
              </a:rPr>
              <a:t>x</a:t>
            </a:r>
            <a:r>
              <a:rPr lang="zh-CN" altLang="en-US" sz="2400" dirty="0">
                <a:solidFill>
                  <a:srgbClr val="00B050"/>
                </a:solidFill>
              </a:rPr>
              <a:t>和</a:t>
            </a:r>
            <a:r>
              <a:rPr lang="en-US" altLang="zh-CN" sz="2400" dirty="0">
                <a:solidFill>
                  <a:srgbClr val="00B050"/>
                </a:solidFill>
              </a:rPr>
              <a:t>y</a:t>
            </a:r>
            <a:r>
              <a:rPr lang="zh-CN" altLang="en-US" sz="2400" dirty="0">
                <a:solidFill>
                  <a:srgbClr val="00B050"/>
                </a:solidFill>
              </a:rPr>
              <a:t>方向导数阶</a:t>
            </a:r>
            <a:r>
              <a:rPr lang="zh-CN" altLang="en-US" sz="2400" dirty="0" smtClean="0">
                <a:solidFill>
                  <a:srgbClr val="00B050"/>
                </a:solidFill>
              </a:rPr>
              <a:t>数</a:t>
            </a:r>
            <a:endParaRPr lang="en-US" altLang="zh-CN" sz="2400" dirty="0" smtClean="0">
              <a:solidFill>
                <a:srgbClr val="00B050"/>
              </a:solidFill>
            </a:endParaRPr>
          </a:p>
          <a:p>
            <a:pPr marL="109728" indent="0">
              <a:buNone/>
            </a:pPr>
            <a:r>
              <a:rPr lang="en-US" altLang="zh-CN" sz="2400" dirty="0">
                <a:solidFill>
                  <a:srgbClr val="0070C0"/>
                </a:solidFill>
              </a:rPr>
              <a:t>	</a:t>
            </a:r>
            <a:r>
              <a:rPr lang="en-US" altLang="zh-CN" sz="2400" dirty="0" smtClean="0">
                <a:solidFill>
                  <a:srgbClr val="0070C0"/>
                </a:solidFill>
              </a:rPr>
              <a:t>	</a:t>
            </a:r>
            <a:r>
              <a:rPr lang="en-US" altLang="zh-CN" sz="2400" dirty="0" err="1" smtClean="0">
                <a:solidFill>
                  <a:srgbClr val="0070C0"/>
                </a:solidFill>
              </a:rPr>
              <a:t>kernel_size</a:t>
            </a:r>
            <a:r>
              <a:rPr lang="en-US" altLang="zh-CN" sz="2400" dirty="0" smtClean="0">
                <a:solidFill>
                  <a:srgbClr val="0070C0"/>
                </a:solidFill>
              </a:rPr>
              <a:t>,	 </a:t>
            </a:r>
            <a:r>
              <a:rPr lang="en-US" altLang="zh-CN" sz="2400" dirty="0" smtClean="0">
                <a:solidFill>
                  <a:srgbClr val="00B050"/>
                </a:solidFill>
              </a:rPr>
              <a:t>//</a:t>
            </a:r>
            <a:r>
              <a:rPr lang="zh-CN" altLang="en-US" sz="2400" dirty="0">
                <a:solidFill>
                  <a:srgbClr val="00B050"/>
                </a:solidFill>
              </a:rPr>
              <a:t>正方形内核尺寸，必须为</a:t>
            </a:r>
            <a:r>
              <a:rPr lang="zh-CN" altLang="en-US" sz="2400" dirty="0" smtClean="0">
                <a:solidFill>
                  <a:srgbClr val="00B050"/>
                </a:solidFill>
              </a:rPr>
              <a:t>奇数</a:t>
            </a:r>
            <a:endParaRPr lang="en-US" altLang="zh-CN" sz="2400" dirty="0" smtClean="0">
              <a:solidFill>
                <a:srgbClr val="00B050"/>
              </a:solidFill>
            </a:endParaRPr>
          </a:p>
          <a:p>
            <a:pPr marL="109728" indent="0">
              <a:buNone/>
            </a:pPr>
            <a:r>
              <a:rPr lang="en-US" altLang="zh-CN" sz="2400" dirty="0">
                <a:solidFill>
                  <a:srgbClr val="0070C0"/>
                </a:solidFill>
              </a:rPr>
              <a:t>	</a:t>
            </a:r>
            <a:r>
              <a:rPr lang="en-US" altLang="zh-CN" sz="2400" dirty="0" smtClean="0">
                <a:solidFill>
                  <a:srgbClr val="0070C0"/>
                </a:solidFill>
              </a:rPr>
              <a:t>	alpha, </a:t>
            </a:r>
            <a:r>
              <a:rPr lang="en-US" altLang="zh-CN" sz="2400" dirty="0">
                <a:solidFill>
                  <a:srgbClr val="00B050"/>
                </a:solidFill>
              </a:rPr>
              <a:t>// </a:t>
            </a:r>
            <a:r>
              <a:rPr lang="zh-CN" altLang="en-US" sz="2400" dirty="0">
                <a:solidFill>
                  <a:srgbClr val="00B050"/>
                </a:solidFill>
              </a:rPr>
              <a:t>缩放</a:t>
            </a:r>
            <a:r>
              <a:rPr lang="zh-CN" altLang="en-US" sz="2400" dirty="0" smtClean="0">
                <a:solidFill>
                  <a:srgbClr val="00B050"/>
                </a:solidFill>
              </a:rPr>
              <a:t>比例 </a:t>
            </a:r>
            <a:r>
              <a:rPr lang="en-US" altLang="zh-CN" sz="2400" dirty="0" smtClean="0">
                <a:solidFill>
                  <a:srgbClr val="00B050"/>
                </a:solidFill>
              </a:rPr>
              <a:t>(</a:t>
            </a:r>
            <a:r>
              <a:rPr lang="zh-CN" altLang="en-US" sz="2400" dirty="0">
                <a:solidFill>
                  <a:srgbClr val="00B050"/>
                </a:solidFill>
              </a:rPr>
              <a:t>默认值为</a:t>
            </a:r>
            <a:r>
              <a:rPr lang="en-US" altLang="zh-CN" sz="2400" dirty="0" smtClean="0">
                <a:solidFill>
                  <a:srgbClr val="00B050"/>
                </a:solidFill>
              </a:rPr>
              <a:t>1)</a:t>
            </a:r>
          </a:p>
          <a:p>
            <a:pPr marL="109728" indent="0">
              <a:buNone/>
            </a:pPr>
            <a:r>
              <a:rPr lang="en-US" altLang="zh-CN" sz="2400" dirty="0">
                <a:solidFill>
                  <a:srgbClr val="0070C0"/>
                </a:solidFill>
              </a:rPr>
              <a:t>	</a:t>
            </a:r>
            <a:r>
              <a:rPr lang="en-US" altLang="zh-CN" sz="2400" dirty="0" smtClean="0">
                <a:solidFill>
                  <a:srgbClr val="0070C0"/>
                </a:solidFill>
              </a:rPr>
              <a:t>	beta); </a:t>
            </a:r>
            <a:r>
              <a:rPr lang="en-US" altLang="zh-CN" sz="2400" dirty="0" smtClean="0">
                <a:solidFill>
                  <a:srgbClr val="00B050"/>
                </a:solidFill>
              </a:rPr>
              <a:t>// </a:t>
            </a:r>
            <a:r>
              <a:rPr lang="zh-CN" altLang="en-US" sz="2400" dirty="0" smtClean="0">
                <a:solidFill>
                  <a:srgbClr val="00B050"/>
                </a:solidFill>
              </a:rPr>
              <a:t>偏移量</a:t>
            </a:r>
            <a:r>
              <a:rPr lang="en-US" altLang="zh-CN" sz="2400" dirty="0">
                <a:solidFill>
                  <a:srgbClr val="00B050"/>
                </a:solidFill>
              </a:rPr>
              <a:t>(</a:t>
            </a:r>
            <a:r>
              <a:rPr lang="zh-CN" altLang="en-US" sz="2400" dirty="0">
                <a:solidFill>
                  <a:srgbClr val="00B050"/>
                </a:solidFill>
              </a:rPr>
              <a:t>默认值</a:t>
            </a:r>
            <a:r>
              <a:rPr lang="zh-CN" altLang="en-US" sz="2400" dirty="0" smtClean="0">
                <a:solidFill>
                  <a:srgbClr val="00B050"/>
                </a:solidFill>
              </a:rPr>
              <a:t>为</a:t>
            </a:r>
            <a:r>
              <a:rPr lang="en-US" altLang="zh-CN" sz="2400" dirty="0" smtClean="0">
                <a:solidFill>
                  <a:srgbClr val="00B050"/>
                </a:solidFill>
              </a:rPr>
              <a:t>0</a:t>
            </a:r>
            <a:r>
              <a:rPr lang="en-US" altLang="zh-CN" sz="2400" dirty="0">
                <a:solidFill>
                  <a:srgbClr val="00B050"/>
                </a:solidFill>
              </a:rPr>
              <a:t>)</a:t>
            </a:r>
            <a:endParaRPr lang="zh-CN" altLang="en-US" sz="2400" dirty="0">
              <a:solidFill>
                <a:srgbClr val="00B050"/>
              </a:solidFill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17</a:t>
            </a:fld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6.4 </a:t>
            </a:r>
            <a:r>
              <a:rPr lang="zh-CN" altLang="en-US" dirty="0"/>
              <a:t>用定向滤波器检测边缘</a:t>
            </a:r>
          </a:p>
        </p:txBody>
      </p:sp>
    </p:spTree>
    <p:extLst>
      <p:ext uri="{BB962C8B-B14F-4D97-AF65-F5344CB8AC3E}">
        <p14:creationId xmlns:p14="http://schemas.microsoft.com/office/powerpoint/2010/main" val="4261302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 dirty="0" smtClean="0">
                <a:solidFill>
                  <a:srgbClr val="FF0000"/>
                </a:solidFill>
              </a:rPr>
              <a:t>任务：</a:t>
            </a:r>
            <a:r>
              <a:rPr lang="en-US" altLang="zh-CN" sz="2400" dirty="0" smtClean="0">
                <a:solidFill>
                  <a:srgbClr val="FF0000"/>
                </a:solidFill>
              </a:rPr>
              <a:t>Sobel</a:t>
            </a:r>
            <a:r>
              <a:rPr lang="zh-CN" altLang="en-US" sz="2400" dirty="0" smtClean="0">
                <a:solidFill>
                  <a:srgbClr val="FF0000"/>
                </a:solidFill>
              </a:rPr>
              <a:t>滤波</a:t>
            </a:r>
            <a:endParaRPr lang="en-US" altLang="zh-CN" sz="2400" dirty="0" smtClean="0">
              <a:solidFill>
                <a:srgbClr val="FF0000"/>
              </a:solidFill>
            </a:endParaRPr>
          </a:p>
          <a:p>
            <a:r>
              <a:rPr lang="zh-CN" altLang="en-US" sz="2400" dirty="0" smtClean="0">
                <a:solidFill>
                  <a:srgbClr val="FF0000"/>
                </a:solidFill>
              </a:rPr>
              <a:t>读取</a:t>
            </a:r>
            <a:r>
              <a:rPr lang="zh-CN" altLang="en-US" sz="2400" dirty="0">
                <a:solidFill>
                  <a:srgbClr val="FF0000"/>
                </a:solidFill>
              </a:rPr>
              <a:t>并显示</a:t>
            </a:r>
            <a:r>
              <a:rPr lang="zh-CN" altLang="en-US" sz="2400" dirty="0" smtClean="0">
                <a:solidFill>
                  <a:srgbClr val="FF0000"/>
                </a:solidFill>
              </a:rPr>
              <a:t>原图</a:t>
            </a:r>
            <a:r>
              <a:rPr lang="zh-CN" altLang="en-US" sz="2400" dirty="0"/>
              <a:t>：</a:t>
            </a:r>
          </a:p>
          <a:p>
            <a:pPr marL="109728" indent="0">
              <a:buNone/>
            </a:pPr>
            <a:r>
              <a:rPr lang="en-US" altLang="zh-CN" sz="2400" dirty="0" smtClean="0"/>
              <a:t>	</a:t>
            </a:r>
            <a:r>
              <a:rPr lang="en-US" altLang="zh-CN" sz="2400" dirty="0" smtClean="0">
                <a:solidFill>
                  <a:srgbClr val="0070C0"/>
                </a:solidFill>
              </a:rPr>
              <a:t>cv</a:t>
            </a:r>
            <a:r>
              <a:rPr lang="en-US" altLang="zh-CN" sz="2400" dirty="0">
                <a:solidFill>
                  <a:srgbClr val="0070C0"/>
                </a:solidFill>
              </a:rPr>
              <a:t>::Mat image = cv::</a:t>
            </a:r>
            <a:r>
              <a:rPr lang="en-US" altLang="zh-CN" sz="2400" dirty="0" err="1">
                <a:solidFill>
                  <a:srgbClr val="0070C0"/>
                </a:solidFill>
              </a:rPr>
              <a:t>imread</a:t>
            </a:r>
            <a:r>
              <a:rPr lang="en-US" altLang="zh-CN" sz="2400" dirty="0">
                <a:solidFill>
                  <a:srgbClr val="0070C0"/>
                </a:solidFill>
              </a:rPr>
              <a:t>("castle.jpg");</a:t>
            </a:r>
          </a:p>
          <a:p>
            <a:pPr marL="109728" indent="0">
              <a:buNone/>
            </a:pPr>
            <a:r>
              <a:rPr lang="en-US" altLang="zh-CN" sz="2400" dirty="0" smtClean="0">
                <a:solidFill>
                  <a:srgbClr val="0070C0"/>
                </a:solidFill>
              </a:rPr>
              <a:t>	cv</a:t>
            </a:r>
            <a:r>
              <a:rPr lang="en-US" altLang="zh-CN" sz="2400" dirty="0">
                <a:solidFill>
                  <a:srgbClr val="0070C0"/>
                </a:solidFill>
              </a:rPr>
              <a:t>::</a:t>
            </a:r>
            <a:r>
              <a:rPr lang="en-US" altLang="zh-CN" sz="2400" dirty="0" err="1">
                <a:solidFill>
                  <a:srgbClr val="0070C0"/>
                </a:solidFill>
              </a:rPr>
              <a:t>imshow</a:t>
            </a:r>
            <a:r>
              <a:rPr lang="en-US" altLang="zh-CN" sz="2400" dirty="0">
                <a:solidFill>
                  <a:srgbClr val="0070C0"/>
                </a:solidFill>
              </a:rPr>
              <a:t>("</a:t>
            </a:r>
            <a:r>
              <a:rPr lang="zh-CN" altLang="en-US" sz="2400" dirty="0">
                <a:solidFill>
                  <a:srgbClr val="0070C0"/>
                </a:solidFill>
              </a:rPr>
              <a:t>原图</a:t>
            </a:r>
            <a:r>
              <a:rPr lang="en-US" altLang="zh-CN" sz="2400" dirty="0">
                <a:solidFill>
                  <a:srgbClr val="0070C0"/>
                </a:solidFill>
              </a:rPr>
              <a:t>", image</a:t>
            </a:r>
            <a:r>
              <a:rPr lang="en-US" altLang="zh-CN" sz="2400" dirty="0" smtClean="0">
                <a:solidFill>
                  <a:srgbClr val="0070C0"/>
                </a:solidFill>
              </a:rPr>
              <a:t>);</a:t>
            </a:r>
          </a:p>
          <a:p>
            <a:pPr marL="109728" indent="0">
              <a:buNone/>
            </a:pPr>
            <a:endParaRPr lang="en-US" altLang="zh-CN" sz="2400" dirty="0" smtClean="0">
              <a:solidFill>
                <a:srgbClr val="0070C0"/>
              </a:solidFill>
            </a:endParaRPr>
          </a:p>
          <a:p>
            <a:r>
              <a:rPr lang="zh-CN" altLang="en-US" sz="2400" dirty="0">
                <a:solidFill>
                  <a:srgbClr val="FF0000"/>
                </a:solidFill>
              </a:rPr>
              <a:t>转灰度</a:t>
            </a:r>
            <a:r>
              <a:rPr lang="zh-CN" altLang="en-US" sz="2400" dirty="0" smtClean="0">
                <a:solidFill>
                  <a:srgbClr val="FF0000"/>
                </a:solidFill>
              </a:rPr>
              <a:t>图</a:t>
            </a:r>
            <a:r>
              <a:rPr lang="en-US" altLang="zh-CN" sz="2400" dirty="0" smtClean="0"/>
              <a:t>(</a:t>
            </a:r>
            <a:r>
              <a:rPr lang="zh-CN" altLang="en-US" sz="2400" dirty="0" smtClean="0"/>
              <a:t>一般针对灰度图进行</a:t>
            </a:r>
            <a:r>
              <a:rPr lang="en-US" altLang="zh-CN" sz="2400" dirty="0" smtClean="0">
                <a:solidFill>
                  <a:srgbClr val="0070C0"/>
                </a:solidFill>
              </a:rPr>
              <a:t>Sobel</a:t>
            </a:r>
            <a:r>
              <a:rPr lang="zh-CN" altLang="en-US" sz="2400" dirty="0" smtClean="0"/>
              <a:t>滤波</a:t>
            </a:r>
            <a:r>
              <a:rPr lang="en-US" altLang="zh-CN" sz="2400" dirty="0" smtClean="0"/>
              <a:t>)</a:t>
            </a:r>
            <a:endParaRPr lang="zh-CN" altLang="en-US" sz="2400" dirty="0"/>
          </a:p>
          <a:p>
            <a:pPr marL="109728" indent="0">
              <a:buNone/>
            </a:pPr>
            <a:r>
              <a:rPr lang="en-US" altLang="zh-CN" sz="2400" dirty="0" smtClean="0"/>
              <a:t>   </a:t>
            </a:r>
            <a:r>
              <a:rPr lang="en-US" altLang="zh-CN" sz="2400" dirty="0" smtClean="0">
                <a:solidFill>
                  <a:srgbClr val="0070C0"/>
                </a:solidFill>
              </a:rPr>
              <a:t>cv</a:t>
            </a:r>
            <a:r>
              <a:rPr lang="en-US" altLang="zh-CN" sz="2400" dirty="0">
                <a:solidFill>
                  <a:srgbClr val="0070C0"/>
                </a:solidFill>
              </a:rPr>
              <a:t>::Mat gray;</a:t>
            </a:r>
          </a:p>
          <a:p>
            <a:pPr marL="109728" indent="0">
              <a:buNone/>
            </a:pPr>
            <a:r>
              <a:rPr lang="en-US" altLang="zh-CN" sz="2400" dirty="0" smtClean="0">
                <a:solidFill>
                  <a:srgbClr val="0070C0"/>
                </a:solidFill>
              </a:rPr>
              <a:t>   cv</a:t>
            </a:r>
            <a:r>
              <a:rPr lang="en-US" altLang="zh-CN" sz="2400" dirty="0">
                <a:solidFill>
                  <a:srgbClr val="0070C0"/>
                </a:solidFill>
              </a:rPr>
              <a:t>::</a:t>
            </a:r>
            <a:r>
              <a:rPr lang="en-US" altLang="zh-CN" sz="2400" dirty="0" err="1">
                <a:solidFill>
                  <a:srgbClr val="0070C0"/>
                </a:solidFill>
              </a:rPr>
              <a:t>cvtColor</a:t>
            </a:r>
            <a:r>
              <a:rPr lang="en-US" altLang="zh-CN" sz="2400" dirty="0">
                <a:solidFill>
                  <a:srgbClr val="0070C0"/>
                </a:solidFill>
              </a:rPr>
              <a:t>(image, gray, cv::COLOR_BGR2GRAY);</a:t>
            </a:r>
          </a:p>
          <a:p>
            <a:pPr marL="109728" indent="0">
              <a:buNone/>
            </a:pPr>
            <a:r>
              <a:rPr lang="en-US" altLang="zh-CN" sz="2400" dirty="0" smtClean="0">
                <a:solidFill>
                  <a:srgbClr val="0070C0"/>
                </a:solidFill>
              </a:rPr>
              <a:t>   cv</a:t>
            </a:r>
            <a:r>
              <a:rPr lang="en-US" altLang="zh-CN" sz="2400" dirty="0">
                <a:solidFill>
                  <a:srgbClr val="0070C0"/>
                </a:solidFill>
              </a:rPr>
              <a:t>::</a:t>
            </a:r>
            <a:r>
              <a:rPr lang="en-US" altLang="zh-CN" sz="2400" dirty="0" err="1">
                <a:solidFill>
                  <a:srgbClr val="0070C0"/>
                </a:solidFill>
              </a:rPr>
              <a:t>imshow</a:t>
            </a:r>
            <a:r>
              <a:rPr lang="en-US" altLang="zh-CN" sz="2400" dirty="0">
                <a:solidFill>
                  <a:srgbClr val="0070C0"/>
                </a:solidFill>
              </a:rPr>
              <a:t>("</a:t>
            </a:r>
            <a:r>
              <a:rPr lang="zh-CN" altLang="en-US" sz="2400" dirty="0">
                <a:solidFill>
                  <a:srgbClr val="0070C0"/>
                </a:solidFill>
              </a:rPr>
              <a:t>灰度图</a:t>
            </a:r>
            <a:r>
              <a:rPr lang="en-US" altLang="zh-CN" sz="2400" dirty="0">
                <a:solidFill>
                  <a:srgbClr val="0070C0"/>
                </a:solidFill>
              </a:rPr>
              <a:t>", gray</a:t>
            </a:r>
            <a:r>
              <a:rPr lang="en-US" altLang="zh-CN" sz="2400" dirty="0" smtClean="0">
                <a:solidFill>
                  <a:srgbClr val="0070C0"/>
                </a:solidFill>
              </a:rPr>
              <a:t>);</a:t>
            </a:r>
          </a:p>
          <a:p>
            <a:endParaRPr lang="zh-CN" altLang="en-US" sz="2400" dirty="0">
              <a:solidFill>
                <a:srgbClr val="FF0000"/>
              </a:solidFill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18</a:t>
            </a:fld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6.4 </a:t>
            </a:r>
            <a:r>
              <a:rPr lang="zh-CN" altLang="en-US" dirty="0"/>
              <a:t>用定向滤波器检测边缘</a:t>
            </a:r>
          </a:p>
        </p:txBody>
      </p:sp>
    </p:spTree>
    <p:extLst>
      <p:ext uri="{BB962C8B-B14F-4D97-AF65-F5344CB8AC3E}">
        <p14:creationId xmlns:p14="http://schemas.microsoft.com/office/powerpoint/2010/main" val="2439692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</a:rPr>
              <a:t>水平方向</a:t>
            </a:r>
            <a:r>
              <a:rPr lang="en-US" altLang="zh-CN" sz="2400" dirty="0">
                <a:solidFill>
                  <a:srgbClr val="FF0000"/>
                </a:solidFill>
              </a:rPr>
              <a:t>Sobel</a:t>
            </a:r>
            <a:r>
              <a:rPr lang="zh-CN" altLang="en-US" sz="2400" dirty="0" smtClean="0">
                <a:solidFill>
                  <a:srgbClr val="FF0000"/>
                </a:solidFill>
              </a:rPr>
              <a:t>滤波</a:t>
            </a:r>
            <a:endParaRPr lang="en-US" altLang="zh-CN" sz="2400" dirty="0" smtClean="0">
              <a:solidFill>
                <a:srgbClr val="FF0000"/>
              </a:solidFill>
            </a:endParaRPr>
          </a:p>
          <a:p>
            <a:pPr marL="109728" indent="0">
              <a:buNone/>
            </a:pPr>
            <a:r>
              <a:rPr lang="en-US" altLang="zh-CN" sz="2400" dirty="0"/>
              <a:t> </a:t>
            </a:r>
            <a:r>
              <a:rPr lang="en-US" altLang="zh-CN" sz="2400" dirty="0" smtClean="0"/>
              <a:t>   </a:t>
            </a:r>
            <a:r>
              <a:rPr lang="en-US" altLang="zh-CN" sz="2400" dirty="0" smtClean="0">
                <a:solidFill>
                  <a:srgbClr val="0070C0"/>
                </a:solidFill>
              </a:rPr>
              <a:t>cv</a:t>
            </a:r>
            <a:r>
              <a:rPr lang="en-US" altLang="zh-CN" sz="2400" dirty="0">
                <a:solidFill>
                  <a:srgbClr val="0070C0"/>
                </a:solidFill>
              </a:rPr>
              <a:t>::Mat </a:t>
            </a:r>
            <a:r>
              <a:rPr lang="en-US" altLang="zh-CN" sz="2400" dirty="0" err="1">
                <a:solidFill>
                  <a:srgbClr val="0070C0"/>
                </a:solidFill>
              </a:rPr>
              <a:t>sobelX</a:t>
            </a:r>
            <a:r>
              <a:rPr lang="en-US" altLang="zh-CN" sz="2400" dirty="0" smtClean="0">
                <a:solidFill>
                  <a:srgbClr val="0070C0"/>
                </a:solidFill>
              </a:rPr>
              <a:t>;</a:t>
            </a:r>
          </a:p>
          <a:p>
            <a:pPr marL="109728" indent="0">
              <a:buNone/>
            </a:pPr>
            <a:r>
              <a:rPr lang="en-US" altLang="zh-CN" sz="2400" dirty="0">
                <a:solidFill>
                  <a:srgbClr val="0070C0"/>
                </a:solidFill>
              </a:rPr>
              <a:t> </a:t>
            </a:r>
            <a:r>
              <a:rPr lang="en-US" altLang="zh-CN" sz="2400" dirty="0" smtClean="0">
                <a:solidFill>
                  <a:srgbClr val="0070C0"/>
                </a:solidFill>
              </a:rPr>
              <a:t>   cv</a:t>
            </a:r>
            <a:r>
              <a:rPr lang="en-US" altLang="zh-CN" sz="2400" dirty="0">
                <a:solidFill>
                  <a:srgbClr val="0070C0"/>
                </a:solidFill>
              </a:rPr>
              <a:t>::</a:t>
            </a:r>
            <a:r>
              <a:rPr lang="en-US" altLang="zh-CN" sz="2400" dirty="0">
                <a:solidFill>
                  <a:srgbClr val="FF0000"/>
                </a:solidFill>
              </a:rPr>
              <a:t>Sobel</a:t>
            </a:r>
            <a:r>
              <a:rPr lang="en-US" altLang="zh-CN" sz="2400" dirty="0">
                <a:solidFill>
                  <a:srgbClr val="0070C0"/>
                </a:solidFill>
              </a:rPr>
              <a:t>(gray,	</a:t>
            </a:r>
            <a:r>
              <a:rPr lang="en-US" altLang="zh-CN" sz="2400" dirty="0" smtClean="0">
                <a:solidFill>
                  <a:srgbClr val="00B050"/>
                </a:solidFill>
              </a:rPr>
              <a:t>// </a:t>
            </a:r>
            <a:r>
              <a:rPr lang="zh-CN" altLang="en-US" sz="2400" dirty="0">
                <a:solidFill>
                  <a:srgbClr val="00B050"/>
                </a:solidFill>
              </a:rPr>
              <a:t>输入图像</a:t>
            </a:r>
          </a:p>
          <a:p>
            <a:pPr marL="109728" indent="0">
              <a:buNone/>
            </a:pPr>
            <a:r>
              <a:rPr lang="zh-CN" altLang="en-US" sz="2400" dirty="0">
                <a:solidFill>
                  <a:srgbClr val="0070C0"/>
                </a:solidFill>
              </a:rPr>
              <a:t>	</a:t>
            </a:r>
            <a:r>
              <a:rPr lang="en-US" altLang="zh-CN" sz="2400" dirty="0" err="1" smtClean="0">
                <a:solidFill>
                  <a:srgbClr val="0070C0"/>
                </a:solidFill>
              </a:rPr>
              <a:t>sobelX</a:t>
            </a:r>
            <a:r>
              <a:rPr lang="en-US" altLang="zh-CN" sz="2400" dirty="0">
                <a:solidFill>
                  <a:srgbClr val="0070C0"/>
                </a:solidFill>
              </a:rPr>
              <a:t>,	</a:t>
            </a:r>
            <a:r>
              <a:rPr lang="en-US" altLang="zh-CN" sz="2400" dirty="0" smtClean="0">
                <a:solidFill>
                  <a:srgbClr val="00B050"/>
                </a:solidFill>
              </a:rPr>
              <a:t>// </a:t>
            </a:r>
            <a:r>
              <a:rPr lang="zh-CN" altLang="en-US" sz="2400" dirty="0">
                <a:solidFill>
                  <a:srgbClr val="00B050"/>
                </a:solidFill>
              </a:rPr>
              <a:t>输出图像</a:t>
            </a:r>
          </a:p>
          <a:p>
            <a:pPr marL="109728" indent="0">
              <a:buNone/>
            </a:pPr>
            <a:r>
              <a:rPr lang="zh-CN" altLang="en-US" sz="2400" dirty="0">
                <a:solidFill>
                  <a:srgbClr val="0070C0"/>
                </a:solidFill>
              </a:rPr>
              <a:t>	</a:t>
            </a:r>
            <a:r>
              <a:rPr lang="en-US" altLang="zh-CN" sz="2400" dirty="0" smtClean="0">
                <a:solidFill>
                  <a:srgbClr val="0070C0"/>
                </a:solidFill>
              </a:rPr>
              <a:t>CV_8U</a:t>
            </a:r>
            <a:r>
              <a:rPr lang="en-US" altLang="zh-CN" sz="2400" dirty="0">
                <a:solidFill>
                  <a:srgbClr val="0070C0"/>
                </a:solidFill>
              </a:rPr>
              <a:t>,	</a:t>
            </a:r>
            <a:r>
              <a:rPr lang="en-US" altLang="zh-CN" sz="2400" dirty="0" smtClean="0">
                <a:solidFill>
                  <a:srgbClr val="00B050"/>
                </a:solidFill>
              </a:rPr>
              <a:t>// </a:t>
            </a:r>
            <a:r>
              <a:rPr lang="zh-CN" altLang="en-US" sz="2400" dirty="0">
                <a:solidFill>
                  <a:srgbClr val="00B050"/>
                </a:solidFill>
              </a:rPr>
              <a:t>输出图像像素深度</a:t>
            </a:r>
          </a:p>
          <a:p>
            <a:pPr marL="109728" indent="0">
              <a:buNone/>
            </a:pPr>
            <a:r>
              <a:rPr lang="zh-CN" altLang="en-US" sz="2400" dirty="0">
                <a:solidFill>
                  <a:srgbClr val="0070C0"/>
                </a:solidFill>
              </a:rPr>
              <a:t>	</a:t>
            </a:r>
            <a:r>
              <a:rPr lang="en-US" altLang="zh-CN" sz="2400" dirty="0" smtClean="0">
                <a:solidFill>
                  <a:srgbClr val="FF0000"/>
                </a:solidFill>
              </a:rPr>
              <a:t>1</a:t>
            </a:r>
            <a:r>
              <a:rPr lang="en-US" altLang="zh-CN" sz="2400" dirty="0">
                <a:solidFill>
                  <a:srgbClr val="0070C0"/>
                </a:solidFill>
              </a:rPr>
              <a:t>, </a:t>
            </a:r>
            <a:r>
              <a:rPr lang="en-US" altLang="zh-CN" sz="2400" dirty="0">
                <a:solidFill>
                  <a:srgbClr val="FF0000"/>
                </a:solidFill>
              </a:rPr>
              <a:t>0</a:t>
            </a:r>
            <a:r>
              <a:rPr lang="en-US" altLang="zh-CN" sz="2400" dirty="0">
                <a:solidFill>
                  <a:srgbClr val="0070C0"/>
                </a:solidFill>
              </a:rPr>
              <a:t>,		</a:t>
            </a:r>
            <a:r>
              <a:rPr lang="en-US" altLang="zh-CN" sz="2400" dirty="0" smtClean="0">
                <a:solidFill>
                  <a:srgbClr val="00B050"/>
                </a:solidFill>
              </a:rPr>
              <a:t>// </a:t>
            </a:r>
            <a:r>
              <a:rPr lang="en-US" altLang="zh-CN" sz="2400" dirty="0">
                <a:solidFill>
                  <a:srgbClr val="00B050"/>
                </a:solidFill>
              </a:rPr>
              <a:t>x</a:t>
            </a:r>
            <a:r>
              <a:rPr lang="zh-CN" altLang="en-US" sz="2400" dirty="0">
                <a:solidFill>
                  <a:srgbClr val="00B050"/>
                </a:solidFill>
              </a:rPr>
              <a:t>和</a:t>
            </a:r>
            <a:r>
              <a:rPr lang="en-US" altLang="zh-CN" sz="2400" dirty="0">
                <a:solidFill>
                  <a:srgbClr val="00B050"/>
                </a:solidFill>
              </a:rPr>
              <a:t>y</a:t>
            </a:r>
            <a:r>
              <a:rPr lang="zh-CN" altLang="en-US" sz="2400" dirty="0">
                <a:solidFill>
                  <a:srgbClr val="00B050"/>
                </a:solidFill>
              </a:rPr>
              <a:t>方向导数阶数</a:t>
            </a:r>
          </a:p>
          <a:p>
            <a:pPr marL="109728" indent="0">
              <a:buNone/>
            </a:pPr>
            <a:r>
              <a:rPr lang="zh-CN" altLang="en-US" sz="2400" dirty="0">
                <a:solidFill>
                  <a:srgbClr val="0070C0"/>
                </a:solidFill>
              </a:rPr>
              <a:t>	</a:t>
            </a:r>
            <a:r>
              <a:rPr lang="en-US" altLang="zh-CN" sz="2400" dirty="0" smtClean="0">
                <a:solidFill>
                  <a:srgbClr val="0070C0"/>
                </a:solidFill>
              </a:rPr>
              <a:t>3</a:t>
            </a:r>
            <a:r>
              <a:rPr lang="en-US" altLang="zh-CN" sz="2400" dirty="0">
                <a:solidFill>
                  <a:srgbClr val="0070C0"/>
                </a:solidFill>
              </a:rPr>
              <a:t>,	</a:t>
            </a:r>
            <a:r>
              <a:rPr lang="en-US" altLang="zh-CN" sz="2400" dirty="0" smtClean="0">
                <a:solidFill>
                  <a:srgbClr val="0070C0"/>
                </a:solidFill>
              </a:rPr>
              <a:t>	</a:t>
            </a:r>
            <a:r>
              <a:rPr lang="en-US" altLang="zh-CN" sz="2400" dirty="0" smtClean="0">
                <a:solidFill>
                  <a:srgbClr val="00B050"/>
                </a:solidFill>
              </a:rPr>
              <a:t>// </a:t>
            </a:r>
            <a:r>
              <a:rPr lang="zh-CN" altLang="en-US" sz="2400" dirty="0">
                <a:solidFill>
                  <a:srgbClr val="00B050"/>
                </a:solidFill>
              </a:rPr>
              <a:t>正方形内核尺寸，必须为奇数</a:t>
            </a:r>
          </a:p>
          <a:p>
            <a:pPr marL="109728" indent="0">
              <a:buNone/>
            </a:pPr>
            <a:r>
              <a:rPr lang="zh-CN" altLang="en-US" sz="2400" dirty="0">
                <a:solidFill>
                  <a:srgbClr val="0070C0"/>
                </a:solidFill>
              </a:rPr>
              <a:t>	</a:t>
            </a:r>
            <a:r>
              <a:rPr lang="en-US" altLang="zh-CN" sz="2400" dirty="0" smtClean="0">
                <a:solidFill>
                  <a:srgbClr val="FF0000"/>
                </a:solidFill>
              </a:rPr>
              <a:t>0.4</a:t>
            </a:r>
            <a:r>
              <a:rPr lang="en-US" altLang="zh-CN" sz="2400" dirty="0">
                <a:solidFill>
                  <a:srgbClr val="0070C0"/>
                </a:solidFill>
              </a:rPr>
              <a:t>, </a:t>
            </a:r>
            <a:r>
              <a:rPr lang="en-US" altLang="zh-CN" sz="2400" dirty="0">
                <a:solidFill>
                  <a:srgbClr val="FF0000"/>
                </a:solidFill>
              </a:rPr>
              <a:t>128</a:t>
            </a:r>
            <a:r>
              <a:rPr lang="en-US" altLang="zh-CN" sz="2400" dirty="0">
                <a:solidFill>
                  <a:srgbClr val="0070C0"/>
                </a:solidFill>
              </a:rPr>
              <a:t>);	</a:t>
            </a:r>
            <a:r>
              <a:rPr lang="en-US" altLang="zh-CN" sz="2400" dirty="0" smtClean="0">
                <a:solidFill>
                  <a:srgbClr val="00B050"/>
                </a:solidFill>
              </a:rPr>
              <a:t>// </a:t>
            </a:r>
            <a:r>
              <a:rPr lang="zh-CN" altLang="en-US" sz="2400" dirty="0">
                <a:solidFill>
                  <a:srgbClr val="00B050"/>
                </a:solidFill>
              </a:rPr>
              <a:t>缩放比例和偏移量</a:t>
            </a:r>
            <a:r>
              <a:rPr lang="en-US" altLang="zh-CN" sz="2400" dirty="0">
                <a:solidFill>
                  <a:srgbClr val="00B050"/>
                </a:solidFill>
              </a:rPr>
              <a:t>(</a:t>
            </a:r>
            <a:r>
              <a:rPr lang="zh-CN" altLang="en-US" sz="2400" dirty="0">
                <a:solidFill>
                  <a:srgbClr val="00B050"/>
                </a:solidFill>
              </a:rPr>
              <a:t>默认值为</a:t>
            </a:r>
            <a:r>
              <a:rPr lang="en-US" altLang="zh-CN" sz="2400" dirty="0">
                <a:solidFill>
                  <a:srgbClr val="00B050"/>
                </a:solidFill>
              </a:rPr>
              <a:t>1</a:t>
            </a:r>
            <a:r>
              <a:rPr lang="zh-CN" altLang="en-US" sz="2400" dirty="0">
                <a:solidFill>
                  <a:srgbClr val="00B050"/>
                </a:solidFill>
              </a:rPr>
              <a:t>和</a:t>
            </a:r>
            <a:r>
              <a:rPr lang="en-US" altLang="zh-CN" sz="2400" dirty="0">
                <a:solidFill>
                  <a:srgbClr val="00B050"/>
                </a:solidFill>
              </a:rPr>
              <a:t>0)</a:t>
            </a:r>
          </a:p>
          <a:p>
            <a:pPr marL="109728" indent="0">
              <a:buNone/>
            </a:pPr>
            <a:r>
              <a:rPr lang="en-US" altLang="zh-CN" sz="2400" dirty="0" smtClean="0">
                <a:solidFill>
                  <a:srgbClr val="0070C0"/>
                </a:solidFill>
              </a:rPr>
              <a:t>    cv</a:t>
            </a:r>
            <a:r>
              <a:rPr lang="en-US" altLang="zh-CN" sz="2400" dirty="0">
                <a:solidFill>
                  <a:srgbClr val="0070C0"/>
                </a:solidFill>
              </a:rPr>
              <a:t>::</a:t>
            </a:r>
            <a:r>
              <a:rPr lang="en-US" altLang="zh-CN" sz="2400" dirty="0" err="1">
                <a:solidFill>
                  <a:srgbClr val="0070C0"/>
                </a:solidFill>
              </a:rPr>
              <a:t>imshow</a:t>
            </a:r>
            <a:r>
              <a:rPr lang="en-US" altLang="zh-CN" sz="2400" dirty="0">
                <a:solidFill>
                  <a:srgbClr val="0070C0"/>
                </a:solidFill>
              </a:rPr>
              <a:t>("</a:t>
            </a:r>
            <a:r>
              <a:rPr lang="zh-CN" altLang="en-US" sz="2400" dirty="0">
                <a:solidFill>
                  <a:srgbClr val="0070C0"/>
                </a:solidFill>
              </a:rPr>
              <a:t>水平方向</a:t>
            </a:r>
            <a:r>
              <a:rPr lang="en-US" altLang="zh-CN" sz="2400" dirty="0">
                <a:solidFill>
                  <a:srgbClr val="0070C0"/>
                </a:solidFill>
              </a:rPr>
              <a:t>Sobel</a:t>
            </a:r>
            <a:r>
              <a:rPr lang="zh-CN" altLang="en-US" sz="2400" dirty="0">
                <a:solidFill>
                  <a:srgbClr val="0070C0"/>
                </a:solidFill>
              </a:rPr>
              <a:t>滤波</a:t>
            </a:r>
            <a:r>
              <a:rPr lang="zh-CN" altLang="en-US" sz="2400" dirty="0" smtClean="0">
                <a:solidFill>
                  <a:srgbClr val="0070C0"/>
                </a:solidFill>
              </a:rPr>
              <a:t>结果</a:t>
            </a:r>
            <a:r>
              <a:rPr lang="en-US" altLang="zh-CN" sz="2400" dirty="0" smtClean="0">
                <a:solidFill>
                  <a:srgbClr val="0070C0"/>
                </a:solidFill>
              </a:rPr>
              <a:t>", </a:t>
            </a:r>
            <a:r>
              <a:rPr lang="en-US" altLang="zh-CN" sz="2400" dirty="0" err="1">
                <a:solidFill>
                  <a:srgbClr val="0070C0"/>
                </a:solidFill>
              </a:rPr>
              <a:t>sobelX</a:t>
            </a:r>
            <a:r>
              <a:rPr lang="en-US" altLang="zh-CN" sz="2400" dirty="0">
                <a:solidFill>
                  <a:srgbClr val="0070C0"/>
                </a:solidFill>
              </a:rPr>
              <a:t>);</a:t>
            </a:r>
            <a:endParaRPr lang="zh-CN" altLang="en-US" sz="2400" dirty="0">
              <a:solidFill>
                <a:srgbClr val="0070C0"/>
              </a:solidFill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19</a:t>
            </a:fld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6.4 </a:t>
            </a:r>
            <a:r>
              <a:rPr lang="zh-CN" altLang="en-US" dirty="0"/>
              <a:t>用定向滤波器检测边缘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67997" y="5373216"/>
            <a:ext cx="86405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0070C0"/>
                </a:solidFill>
              </a:rPr>
              <a:t>Sobel</a:t>
            </a:r>
            <a:r>
              <a:rPr lang="zh-CN" altLang="en-US" dirty="0" smtClean="0"/>
              <a:t>滤波的结果有正有负，在将结果赋给输出图像中的像素时，会进行饱和处理，</a:t>
            </a:r>
            <a:endParaRPr lang="en-US" altLang="zh-CN" dirty="0" smtClean="0"/>
          </a:p>
          <a:p>
            <a:r>
              <a:rPr lang="zh-CN" altLang="en-US" dirty="0" smtClean="0"/>
              <a:t>因此，为了能够将负值能够得到保留，使用了</a:t>
            </a:r>
            <a:r>
              <a:rPr lang="en-US" altLang="zh-CN" dirty="0" smtClean="0">
                <a:solidFill>
                  <a:srgbClr val="0070C0"/>
                </a:solidFill>
              </a:rPr>
              <a:t>128</a:t>
            </a:r>
            <a:r>
              <a:rPr lang="zh-CN" altLang="en-US" dirty="0" smtClean="0"/>
              <a:t>偏移量以及缩放系数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985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09728" indent="0">
              <a:buNone/>
            </a:pPr>
            <a:r>
              <a:rPr lang="zh-CN" altLang="en-US" sz="3200" dirty="0" smtClean="0">
                <a:solidFill>
                  <a:srgbClr val="FF0000"/>
                </a:solidFill>
              </a:rPr>
              <a:t>主要内容</a:t>
            </a:r>
            <a:r>
              <a:rPr lang="zh-CN" altLang="en-US" sz="3200" dirty="0" smtClean="0"/>
              <a:t>：</a:t>
            </a:r>
            <a:endParaRPr lang="en-US" altLang="zh-CN" sz="3200" dirty="0" smtClean="0"/>
          </a:p>
          <a:p>
            <a:r>
              <a:rPr lang="zh-CN" altLang="en-US" sz="3200" dirty="0" smtClean="0"/>
              <a:t>用低通滤波器进行图像滤波</a:t>
            </a:r>
            <a:endParaRPr lang="en-US" altLang="zh-CN" sz="3200" dirty="0" smtClean="0"/>
          </a:p>
          <a:p>
            <a:r>
              <a:rPr lang="zh-CN" altLang="en-US" sz="3200" dirty="0" smtClean="0"/>
              <a:t>用中值滤波器进行图像滤波</a:t>
            </a:r>
            <a:endParaRPr lang="en-US" altLang="zh-CN" sz="3200" dirty="0" smtClean="0"/>
          </a:p>
          <a:p>
            <a:r>
              <a:rPr lang="zh-CN" altLang="en-US" sz="3200" dirty="0" smtClean="0"/>
              <a:t>用定向滤波器检测边缘</a:t>
            </a:r>
            <a:endParaRPr lang="en-US" altLang="zh-CN" sz="3200" dirty="0" smtClean="0"/>
          </a:p>
          <a:p>
            <a:r>
              <a:rPr lang="zh-CN" altLang="en-US" sz="3200" dirty="0" smtClean="0"/>
              <a:t>计算图像的拉普拉斯算子</a:t>
            </a:r>
            <a:endParaRPr lang="en-US" altLang="zh-CN" sz="3200" dirty="0" smtClean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第</a:t>
            </a:r>
            <a:r>
              <a:rPr lang="en-US" altLang="zh-CN" dirty="0" smtClean="0"/>
              <a:t>6</a:t>
            </a:r>
            <a:r>
              <a:rPr lang="zh-CN" altLang="en-US" dirty="0" smtClean="0"/>
              <a:t>章 图像</a:t>
            </a:r>
            <a:r>
              <a:rPr lang="zh-CN" altLang="en-US" dirty="0"/>
              <a:t>滤波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9229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800" dirty="0">
                <a:solidFill>
                  <a:srgbClr val="FF0000"/>
                </a:solidFill>
              </a:rPr>
              <a:t>水平方向</a:t>
            </a:r>
            <a:r>
              <a:rPr lang="en-US" altLang="zh-CN" sz="2800" dirty="0">
                <a:solidFill>
                  <a:srgbClr val="FF0000"/>
                </a:solidFill>
              </a:rPr>
              <a:t>Sobel</a:t>
            </a:r>
            <a:r>
              <a:rPr lang="zh-CN" altLang="en-US" sz="2800" dirty="0" smtClean="0">
                <a:solidFill>
                  <a:srgbClr val="FF0000"/>
                </a:solidFill>
              </a:rPr>
              <a:t>滤波</a:t>
            </a:r>
            <a:r>
              <a:rPr lang="zh-CN" altLang="en-US" dirty="0" smtClean="0">
                <a:solidFill>
                  <a:srgbClr val="FF0000"/>
                </a:solidFill>
              </a:rPr>
              <a:t>结果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endParaRPr lang="en-US" altLang="zh-CN" sz="2800" dirty="0">
              <a:solidFill>
                <a:srgbClr val="FF0000"/>
              </a:solidFill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20</a:t>
            </a:fld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6.4 </a:t>
            </a:r>
            <a:r>
              <a:rPr lang="zh-CN" altLang="en-US" dirty="0"/>
              <a:t>用定向滤波器检测边缘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2204864"/>
            <a:ext cx="4114800" cy="30975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1696" y="2204864"/>
            <a:ext cx="4114800" cy="30975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右箭头 4"/>
          <p:cNvSpPr/>
          <p:nvPr/>
        </p:nvSpPr>
        <p:spPr>
          <a:xfrm>
            <a:off x="4263598" y="3717032"/>
            <a:ext cx="637728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TextBox 5"/>
          <p:cNvSpPr txBox="1"/>
          <p:nvPr/>
        </p:nvSpPr>
        <p:spPr>
          <a:xfrm>
            <a:off x="6372200" y="543593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浮雕效果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811864" y="5877272"/>
            <a:ext cx="3416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0000FF"/>
                </a:solidFill>
              </a:rPr>
              <a:t>试试调整缩放系数和偏移量看看</a:t>
            </a:r>
            <a:endParaRPr lang="zh-CN" alt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281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 smtClean="0">
                <a:solidFill>
                  <a:srgbClr val="FF0000"/>
                </a:solidFill>
              </a:rPr>
              <a:t>垂直方向</a:t>
            </a:r>
            <a:r>
              <a:rPr lang="en-US" altLang="zh-CN" sz="2400" dirty="0">
                <a:solidFill>
                  <a:srgbClr val="FF0000"/>
                </a:solidFill>
              </a:rPr>
              <a:t>Sobel</a:t>
            </a:r>
            <a:r>
              <a:rPr lang="zh-CN" altLang="en-US" sz="2400" dirty="0" smtClean="0">
                <a:solidFill>
                  <a:srgbClr val="FF0000"/>
                </a:solidFill>
              </a:rPr>
              <a:t>滤波</a:t>
            </a:r>
            <a:endParaRPr lang="en-US" altLang="zh-CN" sz="2400" dirty="0" smtClean="0">
              <a:solidFill>
                <a:srgbClr val="FF0000"/>
              </a:solidFill>
            </a:endParaRPr>
          </a:p>
          <a:p>
            <a:pPr marL="109728" indent="0">
              <a:buNone/>
            </a:pPr>
            <a:r>
              <a:rPr lang="en-US" altLang="zh-CN" sz="2400" dirty="0"/>
              <a:t> </a:t>
            </a:r>
            <a:r>
              <a:rPr lang="en-US" altLang="zh-CN" sz="2400" dirty="0" smtClean="0"/>
              <a:t>   </a:t>
            </a:r>
            <a:r>
              <a:rPr lang="en-US" altLang="zh-CN" sz="2400" dirty="0" smtClean="0">
                <a:solidFill>
                  <a:srgbClr val="0070C0"/>
                </a:solidFill>
              </a:rPr>
              <a:t>cv</a:t>
            </a:r>
            <a:r>
              <a:rPr lang="en-US" altLang="zh-CN" sz="2400" dirty="0">
                <a:solidFill>
                  <a:srgbClr val="0070C0"/>
                </a:solidFill>
              </a:rPr>
              <a:t>::Mat </a:t>
            </a:r>
            <a:r>
              <a:rPr lang="en-US" altLang="zh-CN" sz="2400" dirty="0" err="1" smtClean="0">
                <a:solidFill>
                  <a:srgbClr val="FF0000"/>
                </a:solidFill>
              </a:rPr>
              <a:t>sobelY</a:t>
            </a:r>
            <a:r>
              <a:rPr lang="en-US" altLang="zh-CN" sz="2400" dirty="0" smtClean="0">
                <a:solidFill>
                  <a:srgbClr val="0070C0"/>
                </a:solidFill>
              </a:rPr>
              <a:t>;</a:t>
            </a:r>
          </a:p>
          <a:p>
            <a:pPr marL="109728" indent="0">
              <a:buNone/>
            </a:pPr>
            <a:r>
              <a:rPr lang="en-US" altLang="zh-CN" sz="2400" dirty="0">
                <a:solidFill>
                  <a:srgbClr val="0070C0"/>
                </a:solidFill>
              </a:rPr>
              <a:t> </a:t>
            </a:r>
            <a:r>
              <a:rPr lang="en-US" altLang="zh-CN" sz="2400" dirty="0" smtClean="0">
                <a:solidFill>
                  <a:srgbClr val="0070C0"/>
                </a:solidFill>
              </a:rPr>
              <a:t>   cv</a:t>
            </a:r>
            <a:r>
              <a:rPr lang="en-US" altLang="zh-CN" sz="2400" dirty="0">
                <a:solidFill>
                  <a:srgbClr val="0070C0"/>
                </a:solidFill>
              </a:rPr>
              <a:t>::</a:t>
            </a:r>
            <a:r>
              <a:rPr lang="en-US" altLang="zh-CN" sz="2400" dirty="0">
                <a:solidFill>
                  <a:srgbClr val="FF0000"/>
                </a:solidFill>
              </a:rPr>
              <a:t>Sobel</a:t>
            </a:r>
            <a:r>
              <a:rPr lang="en-US" altLang="zh-CN" sz="2400" dirty="0">
                <a:solidFill>
                  <a:srgbClr val="0070C0"/>
                </a:solidFill>
              </a:rPr>
              <a:t>(gray,	</a:t>
            </a:r>
            <a:r>
              <a:rPr lang="en-US" altLang="zh-CN" sz="2400" dirty="0" smtClean="0">
                <a:solidFill>
                  <a:srgbClr val="00B050"/>
                </a:solidFill>
              </a:rPr>
              <a:t>// </a:t>
            </a:r>
            <a:r>
              <a:rPr lang="zh-CN" altLang="en-US" sz="2400" dirty="0">
                <a:solidFill>
                  <a:srgbClr val="00B050"/>
                </a:solidFill>
              </a:rPr>
              <a:t>输入图像</a:t>
            </a:r>
          </a:p>
          <a:p>
            <a:pPr marL="109728" indent="0">
              <a:buNone/>
            </a:pPr>
            <a:r>
              <a:rPr lang="zh-CN" altLang="en-US" sz="2400" dirty="0">
                <a:solidFill>
                  <a:srgbClr val="0070C0"/>
                </a:solidFill>
              </a:rPr>
              <a:t>	</a:t>
            </a:r>
            <a:r>
              <a:rPr lang="en-US" altLang="zh-CN" sz="2400" dirty="0" err="1" smtClean="0">
                <a:solidFill>
                  <a:srgbClr val="FF0000"/>
                </a:solidFill>
              </a:rPr>
              <a:t>sobelY</a:t>
            </a:r>
            <a:r>
              <a:rPr lang="en-US" altLang="zh-CN" sz="2400" dirty="0" smtClean="0">
                <a:solidFill>
                  <a:srgbClr val="0070C0"/>
                </a:solidFill>
              </a:rPr>
              <a:t>,</a:t>
            </a:r>
            <a:r>
              <a:rPr lang="en-US" altLang="zh-CN" sz="2400" dirty="0">
                <a:solidFill>
                  <a:srgbClr val="0070C0"/>
                </a:solidFill>
              </a:rPr>
              <a:t>	</a:t>
            </a:r>
            <a:r>
              <a:rPr lang="en-US" altLang="zh-CN" sz="2400" dirty="0" smtClean="0">
                <a:solidFill>
                  <a:srgbClr val="00B050"/>
                </a:solidFill>
              </a:rPr>
              <a:t>// </a:t>
            </a:r>
            <a:r>
              <a:rPr lang="zh-CN" altLang="en-US" sz="2400" dirty="0">
                <a:solidFill>
                  <a:srgbClr val="00B050"/>
                </a:solidFill>
              </a:rPr>
              <a:t>输出图像</a:t>
            </a:r>
          </a:p>
          <a:p>
            <a:pPr marL="109728" indent="0">
              <a:buNone/>
            </a:pPr>
            <a:r>
              <a:rPr lang="zh-CN" altLang="en-US" sz="2400" dirty="0">
                <a:solidFill>
                  <a:srgbClr val="0070C0"/>
                </a:solidFill>
              </a:rPr>
              <a:t>	</a:t>
            </a:r>
            <a:r>
              <a:rPr lang="en-US" altLang="zh-CN" sz="2400" dirty="0" smtClean="0">
                <a:solidFill>
                  <a:srgbClr val="0070C0"/>
                </a:solidFill>
              </a:rPr>
              <a:t>CV_8U</a:t>
            </a:r>
            <a:r>
              <a:rPr lang="en-US" altLang="zh-CN" sz="2400" dirty="0">
                <a:solidFill>
                  <a:srgbClr val="0070C0"/>
                </a:solidFill>
              </a:rPr>
              <a:t>,	</a:t>
            </a:r>
            <a:r>
              <a:rPr lang="en-US" altLang="zh-CN" sz="2400" dirty="0" smtClean="0">
                <a:solidFill>
                  <a:srgbClr val="00B050"/>
                </a:solidFill>
              </a:rPr>
              <a:t>// </a:t>
            </a:r>
            <a:r>
              <a:rPr lang="zh-CN" altLang="en-US" sz="2400" dirty="0">
                <a:solidFill>
                  <a:srgbClr val="00B050"/>
                </a:solidFill>
              </a:rPr>
              <a:t>输出图像像素深度</a:t>
            </a:r>
          </a:p>
          <a:p>
            <a:pPr marL="109728" indent="0">
              <a:buNone/>
            </a:pPr>
            <a:r>
              <a:rPr lang="zh-CN" altLang="en-US" sz="2400" dirty="0">
                <a:solidFill>
                  <a:srgbClr val="0070C0"/>
                </a:solidFill>
              </a:rPr>
              <a:t>	</a:t>
            </a:r>
            <a:r>
              <a:rPr lang="en-US" altLang="zh-CN" sz="2400" dirty="0" smtClean="0">
                <a:solidFill>
                  <a:srgbClr val="FF0000"/>
                </a:solidFill>
              </a:rPr>
              <a:t>0</a:t>
            </a:r>
            <a:r>
              <a:rPr lang="en-US" altLang="zh-CN" sz="2400" dirty="0" smtClean="0">
                <a:solidFill>
                  <a:srgbClr val="0070C0"/>
                </a:solidFill>
              </a:rPr>
              <a:t>, </a:t>
            </a:r>
            <a:r>
              <a:rPr lang="en-US" altLang="zh-CN" sz="2400" dirty="0" smtClean="0">
                <a:solidFill>
                  <a:srgbClr val="FF0000"/>
                </a:solidFill>
              </a:rPr>
              <a:t>1</a:t>
            </a:r>
            <a:r>
              <a:rPr lang="en-US" altLang="zh-CN" sz="2400" dirty="0" smtClean="0">
                <a:solidFill>
                  <a:srgbClr val="0070C0"/>
                </a:solidFill>
              </a:rPr>
              <a:t>,</a:t>
            </a:r>
            <a:r>
              <a:rPr lang="en-US" altLang="zh-CN" sz="2400" dirty="0">
                <a:solidFill>
                  <a:srgbClr val="0070C0"/>
                </a:solidFill>
              </a:rPr>
              <a:t>		</a:t>
            </a:r>
            <a:r>
              <a:rPr lang="en-US" altLang="zh-CN" sz="2400" dirty="0" smtClean="0">
                <a:solidFill>
                  <a:srgbClr val="00B050"/>
                </a:solidFill>
              </a:rPr>
              <a:t>// </a:t>
            </a:r>
            <a:r>
              <a:rPr lang="en-US" altLang="zh-CN" sz="2400" dirty="0">
                <a:solidFill>
                  <a:srgbClr val="00B050"/>
                </a:solidFill>
              </a:rPr>
              <a:t>x</a:t>
            </a:r>
            <a:r>
              <a:rPr lang="zh-CN" altLang="en-US" sz="2400" dirty="0">
                <a:solidFill>
                  <a:srgbClr val="00B050"/>
                </a:solidFill>
              </a:rPr>
              <a:t>和</a:t>
            </a:r>
            <a:r>
              <a:rPr lang="en-US" altLang="zh-CN" sz="2400" dirty="0">
                <a:solidFill>
                  <a:srgbClr val="00B050"/>
                </a:solidFill>
              </a:rPr>
              <a:t>y</a:t>
            </a:r>
            <a:r>
              <a:rPr lang="zh-CN" altLang="en-US" sz="2400" dirty="0">
                <a:solidFill>
                  <a:srgbClr val="00B050"/>
                </a:solidFill>
              </a:rPr>
              <a:t>方向导数阶数</a:t>
            </a:r>
          </a:p>
          <a:p>
            <a:pPr marL="109728" indent="0">
              <a:buNone/>
            </a:pPr>
            <a:r>
              <a:rPr lang="zh-CN" altLang="en-US" sz="2400" dirty="0">
                <a:solidFill>
                  <a:srgbClr val="0070C0"/>
                </a:solidFill>
              </a:rPr>
              <a:t>	</a:t>
            </a:r>
            <a:r>
              <a:rPr lang="en-US" altLang="zh-CN" sz="2400" dirty="0" smtClean="0">
                <a:solidFill>
                  <a:srgbClr val="0070C0"/>
                </a:solidFill>
              </a:rPr>
              <a:t>3</a:t>
            </a:r>
            <a:r>
              <a:rPr lang="en-US" altLang="zh-CN" sz="2400" dirty="0">
                <a:solidFill>
                  <a:srgbClr val="0070C0"/>
                </a:solidFill>
              </a:rPr>
              <a:t>,	</a:t>
            </a:r>
            <a:r>
              <a:rPr lang="en-US" altLang="zh-CN" sz="2400" dirty="0" smtClean="0">
                <a:solidFill>
                  <a:srgbClr val="0070C0"/>
                </a:solidFill>
              </a:rPr>
              <a:t>	</a:t>
            </a:r>
            <a:r>
              <a:rPr lang="en-US" altLang="zh-CN" sz="2400" dirty="0" smtClean="0">
                <a:solidFill>
                  <a:srgbClr val="00B050"/>
                </a:solidFill>
              </a:rPr>
              <a:t>// </a:t>
            </a:r>
            <a:r>
              <a:rPr lang="zh-CN" altLang="en-US" sz="2400" dirty="0">
                <a:solidFill>
                  <a:srgbClr val="00B050"/>
                </a:solidFill>
              </a:rPr>
              <a:t>正方形内核尺寸，必须为奇数</a:t>
            </a:r>
          </a:p>
          <a:p>
            <a:pPr marL="109728" indent="0">
              <a:buNone/>
            </a:pPr>
            <a:r>
              <a:rPr lang="zh-CN" altLang="en-US" sz="2400" dirty="0">
                <a:solidFill>
                  <a:srgbClr val="0070C0"/>
                </a:solidFill>
              </a:rPr>
              <a:t>	</a:t>
            </a:r>
            <a:r>
              <a:rPr lang="en-US" altLang="zh-CN" sz="2400" dirty="0" smtClean="0">
                <a:solidFill>
                  <a:srgbClr val="0070C0"/>
                </a:solidFill>
              </a:rPr>
              <a:t>0.4</a:t>
            </a:r>
            <a:r>
              <a:rPr lang="en-US" altLang="zh-CN" sz="2400" dirty="0">
                <a:solidFill>
                  <a:srgbClr val="0070C0"/>
                </a:solidFill>
              </a:rPr>
              <a:t>, 128);	</a:t>
            </a:r>
            <a:r>
              <a:rPr lang="en-US" altLang="zh-CN" sz="2400" dirty="0" smtClean="0">
                <a:solidFill>
                  <a:srgbClr val="00B050"/>
                </a:solidFill>
              </a:rPr>
              <a:t>// </a:t>
            </a:r>
            <a:r>
              <a:rPr lang="zh-CN" altLang="en-US" sz="2400" dirty="0">
                <a:solidFill>
                  <a:srgbClr val="00B050"/>
                </a:solidFill>
              </a:rPr>
              <a:t>缩放比例和偏移量</a:t>
            </a:r>
            <a:r>
              <a:rPr lang="en-US" altLang="zh-CN" sz="2400" dirty="0">
                <a:solidFill>
                  <a:srgbClr val="00B050"/>
                </a:solidFill>
              </a:rPr>
              <a:t>(</a:t>
            </a:r>
            <a:r>
              <a:rPr lang="zh-CN" altLang="en-US" sz="2400" dirty="0">
                <a:solidFill>
                  <a:srgbClr val="00B050"/>
                </a:solidFill>
              </a:rPr>
              <a:t>默认值为</a:t>
            </a:r>
            <a:r>
              <a:rPr lang="en-US" altLang="zh-CN" sz="2400" dirty="0">
                <a:solidFill>
                  <a:srgbClr val="00B050"/>
                </a:solidFill>
              </a:rPr>
              <a:t>1</a:t>
            </a:r>
            <a:r>
              <a:rPr lang="zh-CN" altLang="en-US" sz="2400" dirty="0">
                <a:solidFill>
                  <a:srgbClr val="00B050"/>
                </a:solidFill>
              </a:rPr>
              <a:t>和</a:t>
            </a:r>
            <a:r>
              <a:rPr lang="en-US" altLang="zh-CN" sz="2400" dirty="0">
                <a:solidFill>
                  <a:srgbClr val="00B050"/>
                </a:solidFill>
              </a:rPr>
              <a:t>0)</a:t>
            </a:r>
          </a:p>
          <a:p>
            <a:pPr marL="109728" indent="0">
              <a:buNone/>
            </a:pPr>
            <a:r>
              <a:rPr lang="en-US" altLang="zh-CN" sz="2400" dirty="0" smtClean="0">
                <a:solidFill>
                  <a:srgbClr val="0070C0"/>
                </a:solidFill>
              </a:rPr>
              <a:t>    cv</a:t>
            </a:r>
            <a:r>
              <a:rPr lang="en-US" altLang="zh-CN" sz="2400" dirty="0">
                <a:solidFill>
                  <a:srgbClr val="0070C0"/>
                </a:solidFill>
              </a:rPr>
              <a:t>::</a:t>
            </a:r>
            <a:r>
              <a:rPr lang="en-US" altLang="zh-CN" sz="2400" dirty="0" err="1">
                <a:solidFill>
                  <a:srgbClr val="0070C0"/>
                </a:solidFill>
              </a:rPr>
              <a:t>imshow</a:t>
            </a:r>
            <a:r>
              <a:rPr lang="en-US" altLang="zh-CN" sz="2400" dirty="0" smtClean="0">
                <a:solidFill>
                  <a:srgbClr val="0070C0"/>
                </a:solidFill>
              </a:rPr>
              <a:t>(“</a:t>
            </a:r>
            <a:r>
              <a:rPr lang="zh-CN" altLang="en-US" sz="2400" dirty="0" smtClean="0">
                <a:solidFill>
                  <a:srgbClr val="FF0000"/>
                </a:solidFill>
              </a:rPr>
              <a:t>垂直</a:t>
            </a:r>
            <a:r>
              <a:rPr lang="zh-CN" altLang="en-US" sz="2400" dirty="0" smtClean="0">
                <a:solidFill>
                  <a:srgbClr val="0070C0"/>
                </a:solidFill>
              </a:rPr>
              <a:t>方向</a:t>
            </a:r>
            <a:r>
              <a:rPr lang="en-US" altLang="zh-CN" sz="2400" dirty="0">
                <a:solidFill>
                  <a:srgbClr val="0070C0"/>
                </a:solidFill>
              </a:rPr>
              <a:t>Sobel</a:t>
            </a:r>
            <a:r>
              <a:rPr lang="zh-CN" altLang="en-US" sz="2400" dirty="0">
                <a:solidFill>
                  <a:srgbClr val="0070C0"/>
                </a:solidFill>
              </a:rPr>
              <a:t>滤波</a:t>
            </a:r>
            <a:r>
              <a:rPr lang="zh-CN" altLang="en-US" sz="2400" dirty="0" smtClean="0">
                <a:solidFill>
                  <a:srgbClr val="0070C0"/>
                </a:solidFill>
              </a:rPr>
              <a:t>结果</a:t>
            </a:r>
            <a:r>
              <a:rPr lang="en-US" altLang="zh-CN" sz="2400" dirty="0" smtClean="0">
                <a:solidFill>
                  <a:srgbClr val="0070C0"/>
                </a:solidFill>
              </a:rPr>
              <a:t>", </a:t>
            </a:r>
            <a:r>
              <a:rPr lang="en-US" altLang="zh-CN" sz="2400" dirty="0" err="1" smtClean="0">
                <a:solidFill>
                  <a:srgbClr val="FF0000"/>
                </a:solidFill>
              </a:rPr>
              <a:t>sobelY</a:t>
            </a:r>
            <a:r>
              <a:rPr lang="en-US" altLang="zh-CN" sz="2400" dirty="0" smtClean="0">
                <a:solidFill>
                  <a:srgbClr val="0070C0"/>
                </a:solidFill>
              </a:rPr>
              <a:t>);</a:t>
            </a:r>
            <a:endParaRPr lang="zh-CN" altLang="en-US" sz="2400" dirty="0">
              <a:solidFill>
                <a:srgbClr val="0070C0"/>
              </a:solidFill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21</a:t>
            </a:fld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6.4 </a:t>
            </a:r>
            <a:r>
              <a:rPr lang="zh-CN" altLang="en-US" dirty="0"/>
              <a:t>用定向滤波器检测边缘</a:t>
            </a:r>
          </a:p>
        </p:txBody>
      </p:sp>
    </p:spTree>
    <p:extLst>
      <p:ext uri="{BB962C8B-B14F-4D97-AF65-F5344CB8AC3E}">
        <p14:creationId xmlns:p14="http://schemas.microsoft.com/office/powerpoint/2010/main" val="1481787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800" dirty="0" smtClean="0">
                <a:solidFill>
                  <a:srgbClr val="FF0000"/>
                </a:solidFill>
              </a:rPr>
              <a:t>垂直方向</a:t>
            </a:r>
            <a:r>
              <a:rPr lang="en-US" altLang="zh-CN" sz="2800" dirty="0">
                <a:solidFill>
                  <a:srgbClr val="FF0000"/>
                </a:solidFill>
              </a:rPr>
              <a:t>Sobel</a:t>
            </a:r>
            <a:r>
              <a:rPr lang="zh-CN" altLang="en-US" sz="2800" dirty="0" smtClean="0">
                <a:solidFill>
                  <a:srgbClr val="FF0000"/>
                </a:solidFill>
              </a:rPr>
              <a:t>滤波</a:t>
            </a:r>
            <a:r>
              <a:rPr lang="zh-CN" altLang="en-US" dirty="0" smtClean="0">
                <a:solidFill>
                  <a:srgbClr val="FF0000"/>
                </a:solidFill>
              </a:rPr>
              <a:t>结果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endParaRPr lang="en-US" altLang="zh-CN" sz="2800" dirty="0">
              <a:solidFill>
                <a:srgbClr val="FF0000"/>
              </a:solidFill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22</a:t>
            </a:fld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6.4 </a:t>
            </a:r>
            <a:r>
              <a:rPr lang="zh-CN" altLang="en-US" dirty="0"/>
              <a:t>用定向滤波器检测边缘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2204864"/>
            <a:ext cx="4114800" cy="30975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右箭头 4"/>
          <p:cNvSpPr/>
          <p:nvPr/>
        </p:nvSpPr>
        <p:spPr>
          <a:xfrm>
            <a:off x="4263598" y="3717032"/>
            <a:ext cx="637728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2204864"/>
            <a:ext cx="4114800" cy="30975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64295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 smtClean="0"/>
              <a:t>为了进行</a:t>
            </a:r>
            <a:r>
              <a:rPr lang="zh-CN" altLang="en-US" sz="2400" dirty="0" smtClean="0">
                <a:solidFill>
                  <a:srgbClr val="0000FF"/>
                </a:solidFill>
              </a:rPr>
              <a:t>边缘检测</a:t>
            </a:r>
            <a:r>
              <a:rPr lang="zh-CN" altLang="en-US" sz="2400" dirty="0" smtClean="0"/>
              <a:t>，通常需要计算根据</a:t>
            </a:r>
            <a:r>
              <a:rPr lang="zh-CN" altLang="en-US" sz="2400" dirty="0" smtClean="0">
                <a:solidFill>
                  <a:srgbClr val="0000FF"/>
                </a:solidFill>
              </a:rPr>
              <a:t>水平</a:t>
            </a:r>
            <a:r>
              <a:rPr lang="zh-CN" altLang="en-US" sz="2400" dirty="0" smtClean="0"/>
              <a:t>和</a:t>
            </a:r>
            <a:r>
              <a:rPr lang="zh-CN" altLang="en-US" sz="2400" dirty="0" smtClean="0">
                <a:solidFill>
                  <a:srgbClr val="0000FF"/>
                </a:solidFill>
              </a:rPr>
              <a:t>垂直</a:t>
            </a:r>
            <a:r>
              <a:rPr lang="zh-CN" altLang="en-US" sz="2400" dirty="0" smtClean="0"/>
              <a:t>滤波的结果，</a:t>
            </a:r>
            <a:r>
              <a:rPr lang="zh-CN" altLang="en-US" sz="2400" dirty="0" smtClean="0">
                <a:solidFill>
                  <a:srgbClr val="FF0000"/>
                </a:solidFill>
              </a:rPr>
              <a:t>计算</a:t>
            </a:r>
            <a:r>
              <a:rPr lang="en-US" altLang="zh-CN" sz="2400" dirty="0" smtClean="0">
                <a:solidFill>
                  <a:srgbClr val="FF0000"/>
                </a:solidFill>
              </a:rPr>
              <a:t>Sobel</a:t>
            </a:r>
            <a:r>
              <a:rPr lang="zh-CN" altLang="en-US" sz="2400" dirty="0" smtClean="0">
                <a:solidFill>
                  <a:srgbClr val="FF0000"/>
                </a:solidFill>
              </a:rPr>
              <a:t>滤波器的模</a:t>
            </a:r>
            <a:r>
              <a:rPr lang="zh-CN" altLang="en-US" sz="2400" dirty="0" smtClean="0"/>
              <a:t>：</a:t>
            </a:r>
            <a:endParaRPr lang="en-US" altLang="zh-CN" sz="2400" dirty="0" smtClean="0"/>
          </a:p>
          <a:p>
            <a:pPr marL="109728" indent="0">
              <a:buNone/>
            </a:pPr>
            <a:r>
              <a:rPr lang="en-US" altLang="zh-CN" sz="2400" dirty="0"/>
              <a:t>   </a:t>
            </a:r>
            <a:r>
              <a:rPr lang="en-US" altLang="zh-CN" sz="2400" dirty="0" smtClean="0"/>
              <a:t>	</a:t>
            </a:r>
            <a:r>
              <a:rPr lang="en-US" altLang="zh-CN" sz="2400" dirty="0" smtClean="0">
                <a:solidFill>
                  <a:srgbClr val="00B050"/>
                </a:solidFill>
              </a:rPr>
              <a:t>// </a:t>
            </a:r>
            <a:r>
              <a:rPr lang="zh-CN" altLang="en-US" sz="2400" dirty="0">
                <a:solidFill>
                  <a:srgbClr val="00B050"/>
                </a:solidFill>
              </a:rPr>
              <a:t>计算</a:t>
            </a:r>
            <a:r>
              <a:rPr lang="en-US" altLang="zh-CN" sz="2400" dirty="0">
                <a:solidFill>
                  <a:srgbClr val="00B050"/>
                </a:solidFill>
              </a:rPr>
              <a:t>Sobel</a:t>
            </a:r>
            <a:r>
              <a:rPr lang="zh-CN" altLang="en-US" sz="2400" dirty="0">
                <a:solidFill>
                  <a:srgbClr val="00B050"/>
                </a:solidFill>
              </a:rPr>
              <a:t>滤波器的模</a:t>
            </a:r>
          </a:p>
          <a:p>
            <a:pPr marL="109728" indent="0">
              <a:buNone/>
            </a:pPr>
            <a:r>
              <a:rPr lang="zh-CN" altLang="en-US" sz="2400" dirty="0"/>
              <a:t>	</a:t>
            </a:r>
            <a:r>
              <a:rPr lang="en-US" altLang="zh-CN" sz="2400" dirty="0">
                <a:solidFill>
                  <a:srgbClr val="0070C0"/>
                </a:solidFill>
              </a:rPr>
              <a:t>cv::Sobel(gray, </a:t>
            </a:r>
            <a:r>
              <a:rPr lang="en-US" altLang="zh-CN" sz="2400" dirty="0" err="1">
                <a:solidFill>
                  <a:srgbClr val="0070C0"/>
                </a:solidFill>
              </a:rPr>
              <a:t>sobelX</a:t>
            </a:r>
            <a:r>
              <a:rPr lang="en-US" altLang="zh-CN" sz="2400" dirty="0">
                <a:solidFill>
                  <a:srgbClr val="0070C0"/>
                </a:solidFill>
              </a:rPr>
              <a:t>, </a:t>
            </a:r>
            <a:r>
              <a:rPr lang="en-US" altLang="zh-CN" sz="2400" dirty="0">
                <a:solidFill>
                  <a:srgbClr val="FF0000"/>
                </a:solidFill>
              </a:rPr>
              <a:t>CV_16S</a:t>
            </a:r>
            <a:r>
              <a:rPr lang="en-US" altLang="zh-CN" sz="2400" dirty="0">
                <a:solidFill>
                  <a:srgbClr val="0070C0"/>
                </a:solidFill>
              </a:rPr>
              <a:t>, 1, 0);</a:t>
            </a:r>
          </a:p>
          <a:p>
            <a:pPr marL="109728" indent="0">
              <a:buNone/>
            </a:pPr>
            <a:r>
              <a:rPr lang="en-US" altLang="zh-CN" sz="2400" dirty="0">
                <a:solidFill>
                  <a:srgbClr val="0070C0"/>
                </a:solidFill>
              </a:rPr>
              <a:t>	cv::Sobel(gray, </a:t>
            </a:r>
            <a:r>
              <a:rPr lang="en-US" altLang="zh-CN" sz="2400" dirty="0" err="1">
                <a:solidFill>
                  <a:srgbClr val="0070C0"/>
                </a:solidFill>
              </a:rPr>
              <a:t>sobelY</a:t>
            </a:r>
            <a:r>
              <a:rPr lang="en-US" altLang="zh-CN" sz="2400" dirty="0">
                <a:solidFill>
                  <a:srgbClr val="0070C0"/>
                </a:solidFill>
              </a:rPr>
              <a:t>, </a:t>
            </a:r>
            <a:r>
              <a:rPr lang="en-US" altLang="zh-CN" sz="2400" dirty="0">
                <a:solidFill>
                  <a:srgbClr val="FF0000"/>
                </a:solidFill>
              </a:rPr>
              <a:t>CV_16S</a:t>
            </a:r>
            <a:r>
              <a:rPr lang="en-US" altLang="zh-CN" sz="2400" dirty="0">
                <a:solidFill>
                  <a:srgbClr val="0070C0"/>
                </a:solidFill>
              </a:rPr>
              <a:t>, 0, 1);</a:t>
            </a:r>
          </a:p>
          <a:p>
            <a:pPr marL="109728" indent="0">
              <a:buNone/>
            </a:pPr>
            <a:r>
              <a:rPr lang="en-US" altLang="zh-CN" sz="2400" dirty="0">
                <a:solidFill>
                  <a:srgbClr val="0070C0"/>
                </a:solidFill>
              </a:rPr>
              <a:t>	cv::Mat </a:t>
            </a:r>
            <a:r>
              <a:rPr lang="en-US" altLang="zh-CN" sz="2400" dirty="0" err="1">
                <a:solidFill>
                  <a:srgbClr val="0070C0"/>
                </a:solidFill>
              </a:rPr>
              <a:t>sobel</a:t>
            </a:r>
            <a:r>
              <a:rPr lang="en-US" altLang="zh-CN" sz="2400" dirty="0">
                <a:solidFill>
                  <a:srgbClr val="0070C0"/>
                </a:solidFill>
              </a:rPr>
              <a:t>;</a:t>
            </a:r>
          </a:p>
          <a:p>
            <a:pPr marL="109728" indent="0">
              <a:buNone/>
            </a:pPr>
            <a:r>
              <a:rPr lang="en-US" altLang="zh-CN" sz="2400" dirty="0">
                <a:solidFill>
                  <a:srgbClr val="0070C0"/>
                </a:solidFill>
              </a:rPr>
              <a:t>	</a:t>
            </a:r>
            <a:r>
              <a:rPr lang="en-US" altLang="zh-CN" sz="2400" dirty="0">
                <a:solidFill>
                  <a:srgbClr val="00B050"/>
                </a:solidFill>
              </a:rPr>
              <a:t>// </a:t>
            </a:r>
            <a:r>
              <a:rPr lang="zh-CN" altLang="en-US" sz="2400" dirty="0">
                <a:solidFill>
                  <a:srgbClr val="00B050"/>
                </a:solidFill>
              </a:rPr>
              <a:t>计算</a:t>
            </a:r>
            <a:r>
              <a:rPr lang="en-US" altLang="zh-CN" sz="2400" dirty="0">
                <a:solidFill>
                  <a:srgbClr val="00B050"/>
                </a:solidFill>
              </a:rPr>
              <a:t>L1</a:t>
            </a:r>
            <a:r>
              <a:rPr lang="zh-CN" altLang="en-US" sz="2400" dirty="0">
                <a:solidFill>
                  <a:srgbClr val="00B050"/>
                </a:solidFill>
              </a:rPr>
              <a:t>模</a:t>
            </a:r>
          </a:p>
          <a:p>
            <a:pPr marL="109728" indent="0">
              <a:buNone/>
            </a:pPr>
            <a:r>
              <a:rPr lang="zh-CN" altLang="en-US" sz="2400" dirty="0">
                <a:solidFill>
                  <a:srgbClr val="0070C0"/>
                </a:solidFill>
              </a:rPr>
              <a:t>	</a:t>
            </a:r>
            <a:r>
              <a:rPr lang="en-US" altLang="zh-CN" sz="2400" dirty="0" err="1">
                <a:solidFill>
                  <a:srgbClr val="0070C0"/>
                </a:solidFill>
              </a:rPr>
              <a:t>sobel</a:t>
            </a:r>
            <a:r>
              <a:rPr lang="en-US" altLang="zh-CN" sz="2400" dirty="0">
                <a:solidFill>
                  <a:srgbClr val="0070C0"/>
                </a:solidFill>
              </a:rPr>
              <a:t> = abs(</a:t>
            </a:r>
            <a:r>
              <a:rPr lang="en-US" altLang="zh-CN" sz="2400" dirty="0" err="1">
                <a:solidFill>
                  <a:srgbClr val="0070C0"/>
                </a:solidFill>
              </a:rPr>
              <a:t>sobelX</a:t>
            </a:r>
            <a:r>
              <a:rPr lang="en-US" altLang="zh-CN" sz="2400" dirty="0">
                <a:solidFill>
                  <a:srgbClr val="0070C0"/>
                </a:solidFill>
              </a:rPr>
              <a:t>) + abs(</a:t>
            </a:r>
            <a:r>
              <a:rPr lang="en-US" altLang="zh-CN" sz="2400" dirty="0" err="1">
                <a:solidFill>
                  <a:srgbClr val="0070C0"/>
                </a:solidFill>
              </a:rPr>
              <a:t>sobelY</a:t>
            </a:r>
            <a:r>
              <a:rPr lang="en-US" altLang="zh-CN" sz="2400" dirty="0">
                <a:solidFill>
                  <a:srgbClr val="0070C0"/>
                </a:solidFill>
              </a:rPr>
              <a:t>);</a:t>
            </a:r>
            <a:endParaRPr lang="zh-CN" altLang="en-US" sz="2400" dirty="0">
              <a:solidFill>
                <a:srgbClr val="0070C0"/>
              </a:solidFill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23</a:t>
            </a:fld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6.4 </a:t>
            </a:r>
            <a:r>
              <a:rPr lang="zh-CN" altLang="en-US" dirty="0"/>
              <a:t>用定向滤波器检测边缘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232680" y="4869160"/>
            <a:ext cx="69397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为了保留滤波结果中所有原始值，输出图采用了</a:t>
            </a:r>
            <a:r>
              <a:rPr lang="en-US" altLang="zh-CN" dirty="0" smtClean="0"/>
              <a:t>16</a:t>
            </a:r>
            <a:r>
              <a:rPr lang="zh-CN" altLang="en-US" dirty="0" smtClean="0"/>
              <a:t>位有符号整数，</a:t>
            </a:r>
            <a:endParaRPr lang="en-US" altLang="zh-CN" dirty="0" smtClean="0"/>
          </a:p>
          <a:p>
            <a:r>
              <a:rPr lang="zh-CN" altLang="en-US" dirty="0" smtClean="0"/>
              <a:t>且不使用缩放系数和偏移量</a:t>
            </a:r>
            <a:endParaRPr lang="en-US" altLang="zh-CN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1259632" y="5589240"/>
            <a:ext cx="3724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相对于</a:t>
            </a:r>
            <a:r>
              <a:rPr lang="en-US" altLang="zh-CN" dirty="0" smtClean="0"/>
              <a:t>L2</a:t>
            </a:r>
            <a:r>
              <a:rPr lang="zh-CN" altLang="en-US" dirty="0" smtClean="0"/>
              <a:t>模，</a:t>
            </a:r>
            <a:r>
              <a:rPr lang="en-US" altLang="zh-CN" dirty="0" smtClean="0"/>
              <a:t>L1</a:t>
            </a:r>
            <a:r>
              <a:rPr lang="zh-CN" altLang="en-US" dirty="0" smtClean="0"/>
              <a:t>模的计算速度更快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610253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sz="2400" dirty="0" smtClean="0"/>
              <a:t>为了更清晰地以图像形式</a:t>
            </a:r>
            <a:r>
              <a:rPr lang="zh-CN" altLang="en-US" sz="2400" dirty="0" smtClean="0">
                <a:solidFill>
                  <a:srgbClr val="FF0000"/>
                </a:solidFill>
              </a:rPr>
              <a:t>显示</a:t>
            </a:r>
            <a:r>
              <a:rPr lang="en-US" altLang="zh-CN" sz="2400" dirty="0" smtClean="0">
                <a:solidFill>
                  <a:srgbClr val="FF0000"/>
                </a:solidFill>
              </a:rPr>
              <a:t>Sobel</a:t>
            </a:r>
            <a:r>
              <a:rPr lang="zh-CN" altLang="en-US" sz="2400" dirty="0" smtClean="0">
                <a:solidFill>
                  <a:srgbClr val="FF0000"/>
                </a:solidFill>
              </a:rPr>
              <a:t>滤波器的模</a:t>
            </a:r>
            <a:r>
              <a:rPr lang="zh-CN" altLang="en-US" sz="2400" dirty="0" smtClean="0"/>
              <a:t>，将其转为</a:t>
            </a:r>
            <a:r>
              <a:rPr lang="zh-CN" altLang="en-US" sz="2400" dirty="0" smtClean="0">
                <a:solidFill>
                  <a:srgbClr val="0000FF"/>
                </a:solidFill>
              </a:rPr>
              <a:t>灰度图</a:t>
            </a:r>
            <a:r>
              <a:rPr lang="zh-CN" altLang="en-US" sz="2400" dirty="0" smtClean="0"/>
              <a:t>，并将</a:t>
            </a:r>
            <a:r>
              <a:rPr lang="zh-CN" altLang="en-US" sz="2400" dirty="0" smtClean="0">
                <a:solidFill>
                  <a:srgbClr val="0000FF"/>
                </a:solidFill>
              </a:rPr>
              <a:t>最大模值</a:t>
            </a:r>
            <a:r>
              <a:rPr lang="zh-CN" altLang="en-US" sz="2400" dirty="0" smtClean="0"/>
              <a:t>对应为</a:t>
            </a:r>
            <a:r>
              <a:rPr lang="zh-CN" altLang="en-US" sz="2400" dirty="0" smtClean="0">
                <a:solidFill>
                  <a:srgbClr val="0000FF"/>
                </a:solidFill>
              </a:rPr>
              <a:t>黑色</a:t>
            </a:r>
            <a:r>
              <a:rPr lang="zh-CN" altLang="en-US" sz="2400" dirty="0" smtClean="0"/>
              <a:t>：</a:t>
            </a:r>
            <a:endParaRPr lang="en-US" altLang="zh-CN" sz="2400" dirty="0" smtClean="0"/>
          </a:p>
          <a:p>
            <a:pPr marL="109728" indent="0">
              <a:buNone/>
            </a:pPr>
            <a:r>
              <a:rPr lang="en-US" altLang="zh-CN" sz="2400" dirty="0" smtClean="0"/>
              <a:t>	</a:t>
            </a:r>
            <a:r>
              <a:rPr lang="en-US" altLang="zh-CN" sz="2400" dirty="0" smtClean="0">
                <a:solidFill>
                  <a:srgbClr val="00B050"/>
                </a:solidFill>
              </a:rPr>
              <a:t>// </a:t>
            </a:r>
            <a:r>
              <a:rPr lang="zh-CN" altLang="en-US" sz="2400" dirty="0">
                <a:solidFill>
                  <a:srgbClr val="00B050"/>
                </a:solidFill>
              </a:rPr>
              <a:t>找到</a:t>
            </a:r>
            <a:r>
              <a:rPr lang="en-US" altLang="zh-CN" sz="2400" dirty="0">
                <a:solidFill>
                  <a:srgbClr val="00B050"/>
                </a:solidFill>
              </a:rPr>
              <a:t>Sobel</a:t>
            </a:r>
            <a:r>
              <a:rPr lang="zh-CN" altLang="en-US" sz="2400" dirty="0">
                <a:solidFill>
                  <a:srgbClr val="00B050"/>
                </a:solidFill>
              </a:rPr>
              <a:t>中像素最大值</a:t>
            </a:r>
          </a:p>
          <a:p>
            <a:pPr marL="109728" indent="0">
              <a:buNone/>
            </a:pPr>
            <a:r>
              <a:rPr lang="zh-CN" altLang="en-US" sz="2400" dirty="0">
                <a:solidFill>
                  <a:srgbClr val="0070C0"/>
                </a:solidFill>
              </a:rPr>
              <a:t>	</a:t>
            </a:r>
            <a:r>
              <a:rPr lang="en-US" altLang="zh-CN" sz="2400" dirty="0">
                <a:solidFill>
                  <a:srgbClr val="0070C0"/>
                </a:solidFill>
              </a:rPr>
              <a:t>double </a:t>
            </a:r>
            <a:r>
              <a:rPr lang="en-US" altLang="zh-CN" sz="2400" dirty="0" err="1">
                <a:solidFill>
                  <a:srgbClr val="0070C0"/>
                </a:solidFill>
              </a:rPr>
              <a:t>sobmin</a:t>
            </a:r>
            <a:r>
              <a:rPr lang="en-US" altLang="zh-CN" sz="2400" dirty="0">
                <a:solidFill>
                  <a:srgbClr val="0070C0"/>
                </a:solidFill>
              </a:rPr>
              <a:t>, </a:t>
            </a:r>
            <a:r>
              <a:rPr lang="en-US" altLang="zh-CN" sz="2400" dirty="0" err="1">
                <a:solidFill>
                  <a:srgbClr val="0070C0"/>
                </a:solidFill>
              </a:rPr>
              <a:t>sobmax</a:t>
            </a:r>
            <a:r>
              <a:rPr lang="en-US" altLang="zh-CN" sz="2400" dirty="0">
                <a:solidFill>
                  <a:srgbClr val="0070C0"/>
                </a:solidFill>
              </a:rPr>
              <a:t>;</a:t>
            </a:r>
          </a:p>
          <a:p>
            <a:pPr marL="109728" indent="0">
              <a:buNone/>
            </a:pPr>
            <a:r>
              <a:rPr lang="en-US" altLang="zh-CN" sz="2400" dirty="0">
                <a:solidFill>
                  <a:srgbClr val="0070C0"/>
                </a:solidFill>
              </a:rPr>
              <a:t>	cv::</a:t>
            </a:r>
            <a:r>
              <a:rPr lang="en-US" altLang="zh-CN" sz="2400" dirty="0" err="1">
                <a:solidFill>
                  <a:srgbClr val="FF0000"/>
                </a:solidFill>
              </a:rPr>
              <a:t>minMaxLoc</a:t>
            </a:r>
            <a:r>
              <a:rPr lang="en-US" altLang="zh-CN" sz="2400" dirty="0">
                <a:solidFill>
                  <a:srgbClr val="0070C0"/>
                </a:solidFill>
              </a:rPr>
              <a:t>(</a:t>
            </a:r>
            <a:r>
              <a:rPr lang="en-US" altLang="zh-CN" sz="2400" dirty="0" err="1">
                <a:solidFill>
                  <a:srgbClr val="0070C0"/>
                </a:solidFill>
              </a:rPr>
              <a:t>sobel</a:t>
            </a:r>
            <a:r>
              <a:rPr lang="en-US" altLang="zh-CN" sz="2400" dirty="0">
                <a:solidFill>
                  <a:srgbClr val="0070C0"/>
                </a:solidFill>
              </a:rPr>
              <a:t>, &amp;</a:t>
            </a:r>
            <a:r>
              <a:rPr lang="en-US" altLang="zh-CN" sz="2400" dirty="0" err="1">
                <a:solidFill>
                  <a:srgbClr val="0070C0"/>
                </a:solidFill>
              </a:rPr>
              <a:t>sobmin</a:t>
            </a:r>
            <a:r>
              <a:rPr lang="en-US" altLang="zh-CN" sz="2400" dirty="0">
                <a:solidFill>
                  <a:srgbClr val="0070C0"/>
                </a:solidFill>
              </a:rPr>
              <a:t>, &amp;</a:t>
            </a:r>
            <a:r>
              <a:rPr lang="en-US" altLang="zh-CN" sz="2400" dirty="0" err="1">
                <a:solidFill>
                  <a:srgbClr val="0070C0"/>
                </a:solidFill>
              </a:rPr>
              <a:t>sobmax</a:t>
            </a:r>
            <a:r>
              <a:rPr lang="en-US" altLang="zh-CN" sz="2400" dirty="0">
                <a:solidFill>
                  <a:srgbClr val="0070C0"/>
                </a:solidFill>
              </a:rPr>
              <a:t>);</a:t>
            </a:r>
          </a:p>
          <a:p>
            <a:pPr marL="109728" indent="0">
              <a:buNone/>
            </a:pPr>
            <a:r>
              <a:rPr lang="en-US" altLang="zh-CN" sz="2400" dirty="0">
                <a:solidFill>
                  <a:srgbClr val="0070C0"/>
                </a:solidFill>
              </a:rPr>
              <a:t>	</a:t>
            </a:r>
            <a:r>
              <a:rPr lang="en-US" altLang="zh-CN" sz="2400" dirty="0">
                <a:solidFill>
                  <a:srgbClr val="00B050"/>
                </a:solidFill>
              </a:rPr>
              <a:t>// </a:t>
            </a:r>
            <a:r>
              <a:rPr lang="zh-CN" altLang="en-US" sz="2400" dirty="0">
                <a:solidFill>
                  <a:srgbClr val="00B050"/>
                </a:solidFill>
              </a:rPr>
              <a:t>转换成</a:t>
            </a:r>
            <a:r>
              <a:rPr lang="en-US" altLang="zh-CN" sz="2400" dirty="0">
                <a:solidFill>
                  <a:srgbClr val="00B050"/>
                </a:solidFill>
              </a:rPr>
              <a:t>8</a:t>
            </a:r>
            <a:r>
              <a:rPr lang="zh-CN" altLang="en-US" sz="2400" dirty="0">
                <a:solidFill>
                  <a:srgbClr val="00B050"/>
                </a:solidFill>
              </a:rPr>
              <a:t>位图像</a:t>
            </a:r>
          </a:p>
          <a:p>
            <a:pPr marL="109728" indent="0">
              <a:buNone/>
            </a:pPr>
            <a:r>
              <a:rPr lang="zh-CN" altLang="en-US" sz="2400" dirty="0">
                <a:solidFill>
                  <a:srgbClr val="0070C0"/>
                </a:solidFill>
              </a:rPr>
              <a:t>	</a:t>
            </a:r>
            <a:r>
              <a:rPr lang="en-US" altLang="zh-CN" sz="2400" dirty="0">
                <a:solidFill>
                  <a:srgbClr val="00B050"/>
                </a:solidFill>
              </a:rPr>
              <a:t>// </a:t>
            </a:r>
            <a:r>
              <a:rPr lang="en-US" altLang="zh-CN" sz="2400" dirty="0" err="1">
                <a:solidFill>
                  <a:srgbClr val="00B050"/>
                </a:solidFill>
              </a:rPr>
              <a:t>sobelImage</a:t>
            </a:r>
            <a:r>
              <a:rPr lang="en-US" altLang="zh-CN" sz="2400" dirty="0">
                <a:solidFill>
                  <a:srgbClr val="00B050"/>
                </a:solidFill>
              </a:rPr>
              <a:t> = -255. / </a:t>
            </a:r>
            <a:r>
              <a:rPr lang="en-US" altLang="zh-CN" sz="2400" dirty="0" err="1">
                <a:solidFill>
                  <a:srgbClr val="00B050"/>
                </a:solidFill>
              </a:rPr>
              <a:t>sobmax</a:t>
            </a:r>
            <a:r>
              <a:rPr lang="en-US" altLang="zh-CN" sz="2400" dirty="0">
                <a:solidFill>
                  <a:srgbClr val="00B050"/>
                </a:solidFill>
              </a:rPr>
              <a:t> * </a:t>
            </a:r>
            <a:r>
              <a:rPr lang="en-US" altLang="zh-CN" sz="2400" dirty="0" err="1">
                <a:solidFill>
                  <a:srgbClr val="00B050"/>
                </a:solidFill>
              </a:rPr>
              <a:t>sobel</a:t>
            </a:r>
            <a:r>
              <a:rPr lang="en-US" altLang="zh-CN" sz="2400" dirty="0">
                <a:solidFill>
                  <a:srgbClr val="00B050"/>
                </a:solidFill>
              </a:rPr>
              <a:t> + 255</a:t>
            </a:r>
          </a:p>
          <a:p>
            <a:pPr marL="109728" indent="0">
              <a:buNone/>
            </a:pPr>
            <a:r>
              <a:rPr lang="en-US" altLang="zh-CN" sz="2400" dirty="0">
                <a:solidFill>
                  <a:srgbClr val="0070C0"/>
                </a:solidFill>
              </a:rPr>
              <a:t>	cv::Mat </a:t>
            </a:r>
            <a:r>
              <a:rPr lang="en-US" altLang="zh-CN" sz="2400" dirty="0" err="1">
                <a:solidFill>
                  <a:srgbClr val="0070C0"/>
                </a:solidFill>
              </a:rPr>
              <a:t>sobelImage</a:t>
            </a:r>
            <a:r>
              <a:rPr lang="en-US" altLang="zh-CN" sz="2400" dirty="0">
                <a:solidFill>
                  <a:srgbClr val="0070C0"/>
                </a:solidFill>
              </a:rPr>
              <a:t>;</a:t>
            </a:r>
          </a:p>
          <a:p>
            <a:pPr marL="109728" indent="0">
              <a:buNone/>
            </a:pPr>
            <a:r>
              <a:rPr lang="en-US" altLang="zh-CN" sz="2400" dirty="0">
                <a:solidFill>
                  <a:srgbClr val="0070C0"/>
                </a:solidFill>
              </a:rPr>
              <a:t>	</a:t>
            </a:r>
            <a:r>
              <a:rPr lang="en-US" altLang="zh-CN" sz="2400" dirty="0" err="1" smtClean="0">
                <a:solidFill>
                  <a:srgbClr val="0070C0"/>
                </a:solidFill>
              </a:rPr>
              <a:t>sobel.convertTo</a:t>
            </a:r>
            <a:r>
              <a:rPr lang="en-US" altLang="zh-CN" sz="2400" dirty="0" smtClean="0">
                <a:solidFill>
                  <a:srgbClr val="0070C0"/>
                </a:solidFill>
              </a:rPr>
              <a:t>(</a:t>
            </a:r>
            <a:r>
              <a:rPr lang="en-US" altLang="zh-CN" sz="2400" dirty="0" err="1" smtClean="0">
                <a:solidFill>
                  <a:srgbClr val="0070C0"/>
                </a:solidFill>
              </a:rPr>
              <a:t>sobelImage</a:t>
            </a:r>
            <a:r>
              <a:rPr lang="en-US" altLang="zh-CN" sz="2400" dirty="0">
                <a:solidFill>
                  <a:srgbClr val="0070C0"/>
                </a:solidFill>
              </a:rPr>
              <a:t>, </a:t>
            </a:r>
            <a:r>
              <a:rPr lang="en-US" altLang="zh-CN" sz="2400" dirty="0">
                <a:solidFill>
                  <a:srgbClr val="FF0000"/>
                </a:solidFill>
              </a:rPr>
              <a:t>CV_8U</a:t>
            </a:r>
            <a:r>
              <a:rPr lang="en-US" altLang="zh-CN" sz="2400" dirty="0">
                <a:solidFill>
                  <a:srgbClr val="0070C0"/>
                </a:solidFill>
              </a:rPr>
              <a:t>, </a:t>
            </a:r>
            <a:endParaRPr lang="en-US" altLang="zh-CN" sz="2400" dirty="0" smtClean="0">
              <a:solidFill>
                <a:srgbClr val="0070C0"/>
              </a:solidFill>
            </a:endParaRPr>
          </a:p>
          <a:p>
            <a:pPr marL="109728" indent="0">
              <a:buNone/>
            </a:pPr>
            <a:r>
              <a:rPr lang="en-US" altLang="zh-CN" sz="2400" dirty="0">
                <a:solidFill>
                  <a:srgbClr val="0070C0"/>
                </a:solidFill>
              </a:rPr>
              <a:t>	</a:t>
            </a:r>
            <a:r>
              <a:rPr lang="en-US" altLang="zh-CN" sz="2400" dirty="0" smtClean="0">
                <a:solidFill>
                  <a:srgbClr val="0070C0"/>
                </a:solidFill>
              </a:rPr>
              <a:t>	</a:t>
            </a:r>
            <a:r>
              <a:rPr lang="en-US" altLang="zh-CN" sz="2400" dirty="0" smtClean="0">
                <a:solidFill>
                  <a:srgbClr val="FF0000"/>
                </a:solidFill>
              </a:rPr>
              <a:t>-</a:t>
            </a:r>
            <a:r>
              <a:rPr lang="en-US" altLang="zh-CN" sz="2400" dirty="0">
                <a:solidFill>
                  <a:srgbClr val="FF0000"/>
                </a:solidFill>
              </a:rPr>
              <a:t>255. / </a:t>
            </a:r>
            <a:r>
              <a:rPr lang="en-US" altLang="zh-CN" sz="2400" dirty="0" err="1">
                <a:solidFill>
                  <a:srgbClr val="FF0000"/>
                </a:solidFill>
              </a:rPr>
              <a:t>sobmax</a:t>
            </a:r>
            <a:r>
              <a:rPr lang="en-US" altLang="zh-CN" sz="2400" dirty="0">
                <a:solidFill>
                  <a:srgbClr val="0070C0"/>
                </a:solidFill>
              </a:rPr>
              <a:t>, </a:t>
            </a:r>
            <a:r>
              <a:rPr lang="en-US" altLang="zh-CN" sz="2400" dirty="0">
                <a:solidFill>
                  <a:srgbClr val="FF0000"/>
                </a:solidFill>
              </a:rPr>
              <a:t>255</a:t>
            </a:r>
            <a:r>
              <a:rPr lang="en-US" altLang="zh-CN" sz="2400" dirty="0">
                <a:solidFill>
                  <a:srgbClr val="0070C0"/>
                </a:solidFill>
              </a:rPr>
              <a:t>);</a:t>
            </a:r>
          </a:p>
          <a:p>
            <a:pPr marL="109728" indent="0">
              <a:buNone/>
            </a:pPr>
            <a:r>
              <a:rPr lang="en-US" altLang="zh-CN" sz="2400" dirty="0">
                <a:solidFill>
                  <a:srgbClr val="0070C0"/>
                </a:solidFill>
              </a:rPr>
              <a:t>	cv::</a:t>
            </a:r>
            <a:r>
              <a:rPr lang="en-US" altLang="zh-CN" sz="2400" dirty="0" err="1">
                <a:solidFill>
                  <a:srgbClr val="0070C0"/>
                </a:solidFill>
              </a:rPr>
              <a:t>imshow</a:t>
            </a:r>
            <a:r>
              <a:rPr lang="en-US" altLang="zh-CN" sz="2400" dirty="0">
                <a:solidFill>
                  <a:srgbClr val="0070C0"/>
                </a:solidFill>
              </a:rPr>
              <a:t>("Sobel</a:t>
            </a:r>
            <a:r>
              <a:rPr lang="zh-CN" altLang="en-US" sz="2400" dirty="0">
                <a:solidFill>
                  <a:srgbClr val="0070C0"/>
                </a:solidFill>
              </a:rPr>
              <a:t>滤波器的模</a:t>
            </a:r>
            <a:r>
              <a:rPr lang="en-US" altLang="zh-CN" sz="2400" dirty="0">
                <a:solidFill>
                  <a:srgbClr val="0070C0"/>
                </a:solidFill>
              </a:rPr>
              <a:t>", </a:t>
            </a:r>
            <a:r>
              <a:rPr lang="en-US" altLang="zh-CN" sz="2400" dirty="0" err="1">
                <a:solidFill>
                  <a:srgbClr val="0070C0"/>
                </a:solidFill>
              </a:rPr>
              <a:t>sobelImage</a:t>
            </a:r>
            <a:r>
              <a:rPr lang="en-US" altLang="zh-CN" sz="2400" dirty="0">
                <a:solidFill>
                  <a:srgbClr val="0070C0"/>
                </a:solidFill>
              </a:rPr>
              <a:t>);</a:t>
            </a:r>
            <a:endParaRPr lang="zh-CN" altLang="en-US" sz="2400" dirty="0">
              <a:solidFill>
                <a:srgbClr val="0070C0"/>
              </a:solidFill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24</a:t>
            </a:fld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6.4 </a:t>
            </a:r>
            <a:r>
              <a:rPr lang="zh-CN" altLang="en-US" dirty="0"/>
              <a:t>用定向滤波器检测边缘</a:t>
            </a:r>
          </a:p>
        </p:txBody>
      </p:sp>
    </p:spTree>
    <p:extLst>
      <p:ext uri="{BB962C8B-B14F-4D97-AF65-F5344CB8AC3E}">
        <p14:creationId xmlns:p14="http://schemas.microsoft.com/office/powerpoint/2010/main" val="3173100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800" dirty="0">
                <a:solidFill>
                  <a:srgbClr val="FF0000"/>
                </a:solidFill>
              </a:rPr>
              <a:t>Sobel</a:t>
            </a:r>
            <a:r>
              <a:rPr lang="zh-CN" altLang="en-US" sz="2800" dirty="0">
                <a:solidFill>
                  <a:srgbClr val="FF0000"/>
                </a:solidFill>
              </a:rPr>
              <a:t>滤波器的模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25</a:t>
            </a:fld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6.4 </a:t>
            </a:r>
            <a:r>
              <a:rPr lang="zh-CN" altLang="en-US" dirty="0"/>
              <a:t>用定向滤波器检测边缘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2132856"/>
            <a:ext cx="5040560" cy="37944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566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57200" y="260648"/>
            <a:ext cx="8229600" cy="4525963"/>
          </a:xfrm>
        </p:spPr>
        <p:txBody>
          <a:bodyPr>
            <a:normAutofit/>
          </a:bodyPr>
          <a:lstStyle/>
          <a:p>
            <a:r>
              <a:rPr lang="zh-CN" altLang="en-US" sz="2400" dirty="0" smtClean="0"/>
              <a:t>接着可以对这个</a:t>
            </a:r>
            <a:r>
              <a:rPr lang="zh-CN" altLang="en-US" sz="2400" dirty="0" smtClean="0">
                <a:solidFill>
                  <a:srgbClr val="FF0000"/>
                </a:solidFill>
              </a:rPr>
              <a:t>图像阈值化</a:t>
            </a:r>
            <a:r>
              <a:rPr lang="zh-CN" altLang="en-US" sz="2400" dirty="0" smtClean="0"/>
              <a:t>，得到图像轮廓的二值分布图</a:t>
            </a:r>
            <a:endParaRPr lang="en-US" altLang="zh-CN" sz="2400" dirty="0" smtClean="0"/>
          </a:p>
          <a:p>
            <a:pPr marL="109728" indent="0">
              <a:buNone/>
            </a:pPr>
            <a:r>
              <a:rPr lang="en-US" altLang="zh-CN" sz="2400" dirty="0"/>
              <a:t>   </a:t>
            </a:r>
            <a:r>
              <a:rPr lang="en-US" altLang="zh-CN" sz="2400" dirty="0">
                <a:solidFill>
                  <a:srgbClr val="0070C0"/>
                </a:solidFill>
              </a:rPr>
              <a:t>cv::Mat </a:t>
            </a:r>
            <a:r>
              <a:rPr lang="en-US" altLang="zh-CN" sz="2400" dirty="0" err="1">
                <a:solidFill>
                  <a:srgbClr val="0070C0"/>
                </a:solidFill>
              </a:rPr>
              <a:t>sobelThresholded</a:t>
            </a:r>
            <a:r>
              <a:rPr lang="en-US" altLang="zh-CN" sz="2400" dirty="0">
                <a:solidFill>
                  <a:srgbClr val="0070C0"/>
                </a:solidFill>
              </a:rPr>
              <a:t>;</a:t>
            </a:r>
          </a:p>
          <a:p>
            <a:pPr marL="109728" indent="0">
              <a:buNone/>
            </a:pPr>
            <a:r>
              <a:rPr lang="en-US" altLang="zh-CN" sz="2400" dirty="0" smtClean="0">
                <a:solidFill>
                  <a:srgbClr val="0070C0"/>
                </a:solidFill>
              </a:rPr>
              <a:t>   double </a:t>
            </a:r>
            <a:r>
              <a:rPr lang="en-US" altLang="zh-CN" sz="2400" dirty="0">
                <a:solidFill>
                  <a:srgbClr val="0070C0"/>
                </a:solidFill>
              </a:rPr>
              <a:t>threshold = 230</a:t>
            </a:r>
            <a:r>
              <a:rPr lang="en-US" altLang="zh-CN" sz="2400" dirty="0" smtClean="0">
                <a:solidFill>
                  <a:srgbClr val="0070C0"/>
                </a:solidFill>
              </a:rPr>
              <a:t>; </a:t>
            </a:r>
            <a:r>
              <a:rPr lang="en-US" altLang="zh-CN" sz="2400" dirty="0" smtClean="0">
                <a:solidFill>
                  <a:srgbClr val="00B050"/>
                </a:solidFill>
              </a:rPr>
              <a:t>// </a:t>
            </a:r>
            <a:r>
              <a:rPr lang="zh-CN" altLang="en-US" sz="2400" dirty="0" smtClean="0">
                <a:solidFill>
                  <a:srgbClr val="00B050"/>
                </a:solidFill>
              </a:rPr>
              <a:t>阈值</a:t>
            </a:r>
            <a:endParaRPr lang="en-US" altLang="zh-CN" sz="2400" dirty="0">
              <a:solidFill>
                <a:srgbClr val="00B050"/>
              </a:solidFill>
            </a:endParaRPr>
          </a:p>
          <a:p>
            <a:pPr marL="109728" indent="0">
              <a:buNone/>
            </a:pPr>
            <a:r>
              <a:rPr lang="en-US" altLang="zh-CN" sz="2400" dirty="0" smtClean="0">
                <a:solidFill>
                  <a:srgbClr val="0070C0"/>
                </a:solidFill>
              </a:rPr>
              <a:t>   cv</a:t>
            </a:r>
            <a:r>
              <a:rPr lang="en-US" altLang="zh-CN" sz="2400" dirty="0">
                <a:solidFill>
                  <a:srgbClr val="0070C0"/>
                </a:solidFill>
              </a:rPr>
              <a:t>::</a:t>
            </a:r>
            <a:r>
              <a:rPr lang="en-US" altLang="zh-CN" sz="2400" dirty="0">
                <a:solidFill>
                  <a:srgbClr val="FF0000"/>
                </a:solidFill>
              </a:rPr>
              <a:t>threshold</a:t>
            </a:r>
            <a:r>
              <a:rPr lang="en-US" altLang="zh-CN" sz="2400" dirty="0">
                <a:solidFill>
                  <a:srgbClr val="0070C0"/>
                </a:solidFill>
              </a:rPr>
              <a:t>(</a:t>
            </a:r>
            <a:r>
              <a:rPr lang="en-US" altLang="zh-CN" sz="2400" dirty="0" err="1">
                <a:solidFill>
                  <a:srgbClr val="0070C0"/>
                </a:solidFill>
              </a:rPr>
              <a:t>sobelImage</a:t>
            </a:r>
            <a:r>
              <a:rPr lang="en-US" altLang="zh-CN" sz="2400" dirty="0">
                <a:solidFill>
                  <a:srgbClr val="0070C0"/>
                </a:solidFill>
              </a:rPr>
              <a:t>, </a:t>
            </a:r>
            <a:r>
              <a:rPr lang="en-US" altLang="zh-CN" sz="2400" dirty="0" err="1">
                <a:solidFill>
                  <a:srgbClr val="0070C0"/>
                </a:solidFill>
              </a:rPr>
              <a:t>sobelThresholded</a:t>
            </a:r>
            <a:r>
              <a:rPr lang="en-US" altLang="zh-CN" sz="2400" dirty="0">
                <a:solidFill>
                  <a:srgbClr val="0070C0"/>
                </a:solidFill>
              </a:rPr>
              <a:t>, </a:t>
            </a:r>
            <a:r>
              <a:rPr lang="en-US" altLang="zh-CN" sz="2400" dirty="0" smtClean="0">
                <a:solidFill>
                  <a:srgbClr val="0070C0"/>
                </a:solidFill>
              </a:rPr>
              <a:t> 	threshold</a:t>
            </a:r>
            <a:r>
              <a:rPr lang="en-US" altLang="zh-CN" sz="2400" dirty="0">
                <a:solidFill>
                  <a:srgbClr val="0070C0"/>
                </a:solidFill>
              </a:rPr>
              <a:t>, 255, </a:t>
            </a:r>
            <a:r>
              <a:rPr lang="en-US" altLang="zh-CN" sz="2400" dirty="0">
                <a:solidFill>
                  <a:srgbClr val="FF0000"/>
                </a:solidFill>
              </a:rPr>
              <a:t>cv::THRESH_BINARY</a:t>
            </a:r>
            <a:r>
              <a:rPr lang="en-US" altLang="zh-CN" sz="2400" dirty="0">
                <a:solidFill>
                  <a:srgbClr val="0070C0"/>
                </a:solidFill>
              </a:rPr>
              <a:t>);</a:t>
            </a:r>
          </a:p>
          <a:p>
            <a:pPr marL="109728" indent="0">
              <a:buNone/>
            </a:pPr>
            <a:r>
              <a:rPr lang="en-US" altLang="zh-CN" sz="2400" dirty="0" smtClean="0">
                <a:solidFill>
                  <a:srgbClr val="0070C0"/>
                </a:solidFill>
              </a:rPr>
              <a:t>   cv</a:t>
            </a:r>
            <a:r>
              <a:rPr lang="en-US" altLang="zh-CN" sz="2400" dirty="0">
                <a:solidFill>
                  <a:srgbClr val="0070C0"/>
                </a:solidFill>
              </a:rPr>
              <a:t>::</a:t>
            </a:r>
            <a:r>
              <a:rPr lang="en-US" altLang="zh-CN" sz="2400" dirty="0" err="1">
                <a:solidFill>
                  <a:srgbClr val="0070C0"/>
                </a:solidFill>
              </a:rPr>
              <a:t>imshow</a:t>
            </a:r>
            <a:r>
              <a:rPr lang="en-US" altLang="zh-CN" sz="2400" dirty="0">
                <a:solidFill>
                  <a:srgbClr val="0070C0"/>
                </a:solidFill>
              </a:rPr>
              <a:t>("</a:t>
            </a:r>
            <a:r>
              <a:rPr lang="zh-CN" altLang="en-US" sz="2400" dirty="0">
                <a:solidFill>
                  <a:srgbClr val="0070C0"/>
                </a:solidFill>
              </a:rPr>
              <a:t>阈值化结果</a:t>
            </a:r>
            <a:r>
              <a:rPr lang="en-US" altLang="zh-CN" sz="2400" dirty="0">
                <a:solidFill>
                  <a:srgbClr val="0070C0"/>
                </a:solidFill>
              </a:rPr>
              <a:t>", </a:t>
            </a:r>
            <a:r>
              <a:rPr lang="en-US" altLang="zh-CN" sz="2400" dirty="0" err="1">
                <a:solidFill>
                  <a:srgbClr val="0070C0"/>
                </a:solidFill>
              </a:rPr>
              <a:t>sobelThresholded</a:t>
            </a:r>
            <a:r>
              <a:rPr lang="en-US" altLang="zh-CN" sz="2400" dirty="0">
                <a:solidFill>
                  <a:srgbClr val="0070C0"/>
                </a:solidFill>
              </a:rPr>
              <a:t>);</a:t>
            </a:r>
            <a:endParaRPr lang="zh-CN" altLang="en-US" sz="2400" dirty="0">
              <a:solidFill>
                <a:srgbClr val="0070C0"/>
              </a:solidFill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26</a:t>
            </a:fld>
            <a:endParaRPr lang="zh-CN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924944"/>
            <a:ext cx="4680520" cy="35233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724128" y="4501973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尝试使用不同的阈值看看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82763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 smtClean="0"/>
              <a:t>在</a:t>
            </a:r>
            <a:r>
              <a:rPr lang="zh-CN" altLang="en-US" sz="2400" dirty="0" smtClean="0">
                <a:solidFill>
                  <a:srgbClr val="0000FF"/>
                </a:solidFill>
              </a:rPr>
              <a:t>检测边缘</a:t>
            </a:r>
            <a:r>
              <a:rPr lang="zh-CN" altLang="en-US" sz="2400" dirty="0" smtClean="0"/>
              <a:t>时，通常</a:t>
            </a:r>
            <a:r>
              <a:rPr lang="zh-CN" altLang="en-US" sz="2400" dirty="0" smtClean="0">
                <a:solidFill>
                  <a:srgbClr val="0000FF"/>
                </a:solidFill>
              </a:rPr>
              <a:t>只计算模</a:t>
            </a:r>
            <a:r>
              <a:rPr lang="zh-CN" altLang="en-US" sz="2400" dirty="0" smtClean="0"/>
              <a:t>，但是如果需要</a:t>
            </a:r>
            <a:r>
              <a:rPr lang="zh-CN" altLang="en-US" sz="2400" dirty="0" smtClean="0">
                <a:solidFill>
                  <a:srgbClr val="FF0000"/>
                </a:solidFill>
              </a:rPr>
              <a:t>同时计算模和方向</a:t>
            </a:r>
            <a:r>
              <a:rPr lang="zh-CN" altLang="en-US" sz="2400" dirty="0" smtClean="0"/>
              <a:t>，可按如下形式编写代码：</a:t>
            </a:r>
            <a:endParaRPr lang="en-US" altLang="zh-CN" sz="2400" dirty="0" smtClean="0"/>
          </a:p>
          <a:p>
            <a:pPr marL="109728" indent="0">
              <a:buNone/>
            </a:pPr>
            <a:r>
              <a:rPr lang="en-US" altLang="zh-CN" sz="2400" dirty="0"/>
              <a:t>	</a:t>
            </a:r>
            <a:r>
              <a:rPr lang="en-US" altLang="zh-CN" sz="2400" dirty="0" smtClean="0">
                <a:solidFill>
                  <a:srgbClr val="00B050"/>
                </a:solidFill>
              </a:rPr>
              <a:t>// </a:t>
            </a:r>
            <a:r>
              <a:rPr lang="zh-CN" altLang="en-US" sz="2400" dirty="0">
                <a:solidFill>
                  <a:srgbClr val="00B050"/>
                </a:solidFill>
              </a:rPr>
              <a:t>计算</a:t>
            </a:r>
            <a:r>
              <a:rPr lang="en-US" altLang="zh-CN" sz="2400" dirty="0">
                <a:solidFill>
                  <a:srgbClr val="00B050"/>
                </a:solidFill>
              </a:rPr>
              <a:t>Sobel</a:t>
            </a:r>
            <a:r>
              <a:rPr lang="zh-CN" altLang="en-US" sz="2400" dirty="0">
                <a:solidFill>
                  <a:srgbClr val="00B050"/>
                </a:solidFill>
              </a:rPr>
              <a:t>算子，必须用浮点数类型</a:t>
            </a:r>
          </a:p>
          <a:p>
            <a:pPr marL="109728" indent="0">
              <a:buNone/>
            </a:pPr>
            <a:r>
              <a:rPr lang="zh-CN" altLang="en-US" sz="2400" dirty="0">
                <a:solidFill>
                  <a:srgbClr val="0070C0"/>
                </a:solidFill>
              </a:rPr>
              <a:t>	</a:t>
            </a:r>
            <a:r>
              <a:rPr lang="en-US" altLang="zh-CN" sz="2400" dirty="0">
                <a:solidFill>
                  <a:srgbClr val="0070C0"/>
                </a:solidFill>
              </a:rPr>
              <a:t>cv::Sobel(gray, </a:t>
            </a:r>
            <a:r>
              <a:rPr lang="en-US" altLang="zh-CN" sz="2400" dirty="0" err="1">
                <a:solidFill>
                  <a:srgbClr val="0070C0"/>
                </a:solidFill>
              </a:rPr>
              <a:t>sobelX</a:t>
            </a:r>
            <a:r>
              <a:rPr lang="en-US" altLang="zh-CN" sz="2400" dirty="0">
                <a:solidFill>
                  <a:srgbClr val="0070C0"/>
                </a:solidFill>
              </a:rPr>
              <a:t>, </a:t>
            </a:r>
            <a:r>
              <a:rPr lang="en-US" altLang="zh-CN" sz="2400" dirty="0">
                <a:solidFill>
                  <a:srgbClr val="FF0000"/>
                </a:solidFill>
              </a:rPr>
              <a:t>CV_32F</a:t>
            </a:r>
            <a:r>
              <a:rPr lang="en-US" altLang="zh-CN" sz="2400" dirty="0">
                <a:solidFill>
                  <a:srgbClr val="0070C0"/>
                </a:solidFill>
              </a:rPr>
              <a:t>, 1, 0);</a:t>
            </a:r>
          </a:p>
          <a:p>
            <a:pPr marL="109728" indent="0">
              <a:buNone/>
            </a:pPr>
            <a:r>
              <a:rPr lang="en-US" altLang="zh-CN" sz="2400" dirty="0">
                <a:solidFill>
                  <a:srgbClr val="0070C0"/>
                </a:solidFill>
              </a:rPr>
              <a:t>	cv::Sobel(gray, </a:t>
            </a:r>
            <a:r>
              <a:rPr lang="en-US" altLang="zh-CN" sz="2400" dirty="0" err="1">
                <a:solidFill>
                  <a:srgbClr val="0070C0"/>
                </a:solidFill>
              </a:rPr>
              <a:t>sobelY</a:t>
            </a:r>
            <a:r>
              <a:rPr lang="en-US" altLang="zh-CN" sz="2400" dirty="0">
                <a:solidFill>
                  <a:srgbClr val="0070C0"/>
                </a:solidFill>
              </a:rPr>
              <a:t>, </a:t>
            </a:r>
            <a:r>
              <a:rPr lang="en-US" altLang="zh-CN" sz="2400" dirty="0">
                <a:solidFill>
                  <a:srgbClr val="FF0000"/>
                </a:solidFill>
              </a:rPr>
              <a:t>CV_32F</a:t>
            </a:r>
            <a:r>
              <a:rPr lang="en-US" altLang="zh-CN" sz="2400" dirty="0">
                <a:solidFill>
                  <a:srgbClr val="0070C0"/>
                </a:solidFill>
              </a:rPr>
              <a:t>, 0, 1);</a:t>
            </a:r>
          </a:p>
          <a:p>
            <a:pPr marL="109728" indent="0">
              <a:buNone/>
            </a:pPr>
            <a:r>
              <a:rPr lang="en-US" altLang="zh-CN" sz="2400" dirty="0">
                <a:solidFill>
                  <a:srgbClr val="0070C0"/>
                </a:solidFill>
              </a:rPr>
              <a:t>	</a:t>
            </a:r>
            <a:r>
              <a:rPr lang="en-US" altLang="zh-CN" sz="2400" dirty="0">
                <a:solidFill>
                  <a:srgbClr val="00B050"/>
                </a:solidFill>
              </a:rPr>
              <a:t>// </a:t>
            </a:r>
            <a:r>
              <a:rPr lang="zh-CN" altLang="en-US" sz="2400" dirty="0">
                <a:solidFill>
                  <a:srgbClr val="00B050"/>
                </a:solidFill>
              </a:rPr>
              <a:t>计算梯度的</a:t>
            </a:r>
            <a:r>
              <a:rPr lang="en-US" altLang="zh-CN" sz="2400" dirty="0">
                <a:solidFill>
                  <a:srgbClr val="00B050"/>
                </a:solidFill>
              </a:rPr>
              <a:t>L2</a:t>
            </a:r>
            <a:r>
              <a:rPr lang="zh-CN" altLang="en-US" sz="2400" dirty="0">
                <a:solidFill>
                  <a:srgbClr val="00B050"/>
                </a:solidFill>
              </a:rPr>
              <a:t>模和方向</a:t>
            </a:r>
          </a:p>
          <a:p>
            <a:pPr marL="109728" indent="0">
              <a:buNone/>
            </a:pPr>
            <a:r>
              <a:rPr lang="zh-CN" altLang="en-US" sz="2400" dirty="0">
                <a:solidFill>
                  <a:srgbClr val="0070C0"/>
                </a:solidFill>
              </a:rPr>
              <a:t>	</a:t>
            </a:r>
            <a:r>
              <a:rPr lang="en-US" altLang="zh-CN" sz="2400" dirty="0">
                <a:solidFill>
                  <a:srgbClr val="0070C0"/>
                </a:solidFill>
              </a:rPr>
              <a:t>cv::Mat norm, </a:t>
            </a:r>
            <a:r>
              <a:rPr lang="en-US" altLang="zh-CN" sz="2400" dirty="0" err="1">
                <a:solidFill>
                  <a:srgbClr val="0070C0"/>
                </a:solidFill>
              </a:rPr>
              <a:t>dir</a:t>
            </a:r>
            <a:r>
              <a:rPr lang="en-US" altLang="zh-CN" sz="2400" dirty="0">
                <a:solidFill>
                  <a:srgbClr val="0070C0"/>
                </a:solidFill>
              </a:rPr>
              <a:t>;</a:t>
            </a:r>
          </a:p>
          <a:p>
            <a:pPr marL="109728" indent="0">
              <a:buNone/>
            </a:pPr>
            <a:r>
              <a:rPr lang="en-US" altLang="zh-CN" sz="2400" dirty="0">
                <a:solidFill>
                  <a:srgbClr val="0070C0"/>
                </a:solidFill>
              </a:rPr>
              <a:t>	cv::</a:t>
            </a:r>
            <a:r>
              <a:rPr lang="en-US" altLang="zh-CN" sz="2400" dirty="0" err="1">
                <a:solidFill>
                  <a:srgbClr val="FF0000"/>
                </a:solidFill>
              </a:rPr>
              <a:t>cartToPolar</a:t>
            </a:r>
            <a:r>
              <a:rPr lang="en-US" altLang="zh-CN" sz="2400" dirty="0">
                <a:solidFill>
                  <a:srgbClr val="0070C0"/>
                </a:solidFill>
              </a:rPr>
              <a:t>(</a:t>
            </a:r>
            <a:r>
              <a:rPr lang="en-US" altLang="zh-CN" sz="2400" dirty="0" err="1">
                <a:solidFill>
                  <a:srgbClr val="0070C0"/>
                </a:solidFill>
              </a:rPr>
              <a:t>sobelX</a:t>
            </a:r>
            <a:r>
              <a:rPr lang="en-US" altLang="zh-CN" sz="2400" dirty="0">
                <a:solidFill>
                  <a:srgbClr val="0070C0"/>
                </a:solidFill>
              </a:rPr>
              <a:t>, </a:t>
            </a:r>
            <a:r>
              <a:rPr lang="en-US" altLang="zh-CN" sz="2400" dirty="0" err="1">
                <a:solidFill>
                  <a:srgbClr val="0070C0"/>
                </a:solidFill>
              </a:rPr>
              <a:t>sobelY</a:t>
            </a:r>
            <a:r>
              <a:rPr lang="en-US" altLang="zh-CN" sz="2400" dirty="0">
                <a:solidFill>
                  <a:srgbClr val="0070C0"/>
                </a:solidFill>
              </a:rPr>
              <a:t>, norm, </a:t>
            </a:r>
            <a:r>
              <a:rPr lang="en-US" altLang="zh-CN" sz="2400" dirty="0" err="1">
                <a:solidFill>
                  <a:srgbClr val="0070C0"/>
                </a:solidFill>
              </a:rPr>
              <a:t>dir</a:t>
            </a:r>
            <a:r>
              <a:rPr lang="en-US" altLang="zh-CN" sz="2400" dirty="0">
                <a:solidFill>
                  <a:srgbClr val="0070C0"/>
                </a:solidFill>
              </a:rPr>
              <a:t>); </a:t>
            </a:r>
            <a:r>
              <a:rPr lang="en-US" altLang="zh-CN" sz="2400" dirty="0" smtClean="0">
                <a:solidFill>
                  <a:srgbClr val="0070C0"/>
                </a:solidFill>
              </a:rPr>
              <a:t>	</a:t>
            </a:r>
            <a:r>
              <a:rPr lang="en-US" altLang="zh-CN" sz="2400" dirty="0" smtClean="0">
                <a:solidFill>
                  <a:srgbClr val="00B050"/>
                </a:solidFill>
              </a:rPr>
              <a:t>// </a:t>
            </a:r>
            <a:r>
              <a:rPr lang="zh-CN" altLang="en-US" sz="2400" dirty="0">
                <a:solidFill>
                  <a:srgbClr val="00B050"/>
                </a:solidFill>
              </a:rPr>
              <a:t>笛卡尔坐标转极坐标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27</a:t>
            </a:fld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6.4 </a:t>
            </a:r>
            <a:r>
              <a:rPr lang="zh-CN" altLang="en-US" dirty="0"/>
              <a:t>用定向滤波器检测边缘</a:t>
            </a:r>
          </a:p>
        </p:txBody>
      </p:sp>
    </p:spTree>
    <p:extLst>
      <p:ext uri="{BB962C8B-B14F-4D97-AF65-F5344CB8AC3E}">
        <p14:creationId xmlns:p14="http://schemas.microsoft.com/office/powerpoint/2010/main" val="1782093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zh-CN" sz="2400" dirty="0" smtClean="0">
                <a:solidFill>
                  <a:srgbClr val="FF0000"/>
                </a:solidFill>
              </a:rPr>
              <a:t>Sobel</a:t>
            </a:r>
            <a:r>
              <a:rPr lang="zh-CN" altLang="en-US" sz="2400" dirty="0" smtClean="0">
                <a:solidFill>
                  <a:srgbClr val="FF0000"/>
                </a:solidFill>
              </a:rPr>
              <a:t>算子</a:t>
            </a:r>
            <a:r>
              <a:rPr lang="zh-CN" altLang="en-US" sz="2400" dirty="0" smtClean="0"/>
              <a:t>相当于先应用</a:t>
            </a:r>
            <a:r>
              <a:rPr lang="zh-CN" altLang="en-US" sz="2400" dirty="0" smtClean="0">
                <a:solidFill>
                  <a:srgbClr val="FF0000"/>
                </a:solidFill>
              </a:rPr>
              <a:t>高斯平滑滤波</a:t>
            </a:r>
            <a:r>
              <a:rPr lang="zh-CN" altLang="en-US" sz="2400" dirty="0" smtClean="0"/>
              <a:t>，再应用</a:t>
            </a:r>
            <a:r>
              <a:rPr lang="en-US" altLang="zh-CN" sz="2400" dirty="0" smtClean="0">
                <a:solidFill>
                  <a:srgbClr val="FF0000"/>
                </a:solidFill>
              </a:rPr>
              <a:t>Prewitt</a:t>
            </a:r>
            <a:r>
              <a:rPr lang="zh-CN" altLang="en-US" sz="2400" dirty="0" smtClean="0">
                <a:solidFill>
                  <a:srgbClr val="FF0000"/>
                </a:solidFill>
              </a:rPr>
              <a:t>算子</a:t>
            </a:r>
            <a:r>
              <a:rPr lang="zh-CN" altLang="en-US" sz="2400" dirty="0" smtClean="0"/>
              <a:t>，如果采用</a:t>
            </a:r>
            <a:r>
              <a:rPr lang="zh-CN" altLang="en-US" sz="2400" dirty="0" smtClean="0">
                <a:solidFill>
                  <a:srgbClr val="FF0000"/>
                </a:solidFill>
              </a:rPr>
              <a:t>大尺寸</a:t>
            </a:r>
            <a:r>
              <a:rPr lang="zh-CN" altLang="en-US" sz="2400" dirty="0" smtClean="0"/>
              <a:t>的</a:t>
            </a:r>
            <a:r>
              <a:rPr lang="en-US" altLang="zh-CN" sz="2400" dirty="0" smtClean="0">
                <a:solidFill>
                  <a:srgbClr val="FF0000"/>
                </a:solidFill>
              </a:rPr>
              <a:t>Sobel</a:t>
            </a:r>
            <a:r>
              <a:rPr lang="zh-CN" altLang="en-US" sz="2400" dirty="0" smtClean="0">
                <a:solidFill>
                  <a:srgbClr val="FF0000"/>
                </a:solidFill>
              </a:rPr>
              <a:t>滤波器</a:t>
            </a:r>
            <a:r>
              <a:rPr lang="zh-CN" altLang="en-US" sz="2400" dirty="0" smtClean="0"/>
              <a:t>，则</a:t>
            </a:r>
            <a:r>
              <a:rPr lang="zh-CN" altLang="en-US" sz="2400" dirty="0" smtClean="0">
                <a:solidFill>
                  <a:srgbClr val="0000FF"/>
                </a:solidFill>
              </a:rPr>
              <a:t>平滑效果会更强</a:t>
            </a:r>
            <a:endParaRPr lang="en-US" altLang="zh-CN" sz="2400" dirty="0" smtClean="0">
              <a:solidFill>
                <a:srgbClr val="0000FF"/>
              </a:solidFill>
            </a:endParaRPr>
          </a:p>
          <a:p>
            <a:r>
              <a:rPr lang="zh-CN" altLang="en-US" sz="2400" dirty="0" smtClean="0"/>
              <a:t>试试</a:t>
            </a:r>
            <a:r>
              <a:rPr lang="zh-CN" altLang="en-US" sz="2400" dirty="0" smtClean="0">
                <a:solidFill>
                  <a:srgbClr val="0000FF"/>
                </a:solidFill>
              </a:rPr>
              <a:t>更大尺寸的</a:t>
            </a:r>
            <a:r>
              <a:rPr lang="en-US" altLang="zh-CN" sz="2400" dirty="0" smtClean="0">
                <a:solidFill>
                  <a:srgbClr val="0000FF"/>
                </a:solidFill>
              </a:rPr>
              <a:t>Sobel</a:t>
            </a:r>
            <a:r>
              <a:rPr lang="zh-CN" altLang="en-US" sz="2400" dirty="0" smtClean="0">
                <a:solidFill>
                  <a:srgbClr val="0000FF"/>
                </a:solidFill>
              </a:rPr>
              <a:t>滤波器</a:t>
            </a:r>
            <a:r>
              <a:rPr lang="zh-CN" altLang="en-US" sz="2400" dirty="0" smtClean="0"/>
              <a:t>看看：</a:t>
            </a:r>
            <a:endParaRPr lang="en-US" altLang="zh-CN" sz="2400" dirty="0" smtClean="0"/>
          </a:p>
          <a:p>
            <a:pPr marL="109728" indent="0">
              <a:buNone/>
            </a:pPr>
            <a:r>
              <a:rPr lang="en-US" altLang="zh-CN" sz="2400" dirty="0" smtClean="0"/>
              <a:t>	</a:t>
            </a:r>
            <a:r>
              <a:rPr lang="en-US" altLang="zh-CN" sz="2400" dirty="0" smtClean="0">
                <a:solidFill>
                  <a:srgbClr val="00B050"/>
                </a:solidFill>
              </a:rPr>
              <a:t>// </a:t>
            </a:r>
            <a:r>
              <a:rPr lang="zh-CN" altLang="en-US" sz="2400" dirty="0">
                <a:solidFill>
                  <a:srgbClr val="00B050"/>
                </a:solidFill>
              </a:rPr>
              <a:t>水平方向</a:t>
            </a:r>
            <a:r>
              <a:rPr lang="en-US" altLang="zh-CN" sz="2400" dirty="0">
                <a:solidFill>
                  <a:srgbClr val="00B050"/>
                </a:solidFill>
              </a:rPr>
              <a:t>Sobel</a:t>
            </a:r>
            <a:r>
              <a:rPr lang="zh-CN" altLang="en-US" sz="2400" dirty="0">
                <a:solidFill>
                  <a:srgbClr val="00B050"/>
                </a:solidFill>
              </a:rPr>
              <a:t>滤波</a:t>
            </a:r>
          </a:p>
          <a:p>
            <a:pPr marL="109728" indent="0">
              <a:buNone/>
            </a:pPr>
            <a:r>
              <a:rPr lang="zh-CN" altLang="en-US" sz="2400" dirty="0">
                <a:solidFill>
                  <a:srgbClr val="0070C0"/>
                </a:solidFill>
              </a:rPr>
              <a:t>	</a:t>
            </a:r>
            <a:r>
              <a:rPr lang="en-US" altLang="zh-CN" sz="2400" dirty="0">
                <a:solidFill>
                  <a:srgbClr val="0070C0"/>
                </a:solidFill>
              </a:rPr>
              <a:t>cv::Mat </a:t>
            </a:r>
            <a:r>
              <a:rPr lang="en-US" altLang="zh-CN" sz="2400" dirty="0" err="1">
                <a:solidFill>
                  <a:srgbClr val="0070C0"/>
                </a:solidFill>
              </a:rPr>
              <a:t>sobelX</a:t>
            </a:r>
            <a:r>
              <a:rPr lang="en-US" altLang="zh-CN" sz="2400" dirty="0">
                <a:solidFill>
                  <a:srgbClr val="0070C0"/>
                </a:solidFill>
              </a:rPr>
              <a:t>;</a:t>
            </a:r>
          </a:p>
          <a:p>
            <a:pPr marL="109728" indent="0">
              <a:buNone/>
            </a:pPr>
            <a:r>
              <a:rPr lang="en-US" altLang="zh-CN" sz="2400" dirty="0">
                <a:solidFill>
                  <a:srgbClr val="0070C0"/>
                </a:solidFill>
              </a:rPr>
              <a:t>	cv::Sobel(gray,	</a:t>
            </a:r>
            <a:r>
              <a:rPr lang="en-US" altLang="zh-CN" sz="2400" dirty="0" smtClean="0">
                <a:solidFill>
                  <a:srgbClr val="00B050"/>
                </a:solidFill>
              </a:rPr>
              <a:t>// </a:t>
            </a:r>
            <a:r>
              <a:rPr lang="zh-CN" altLang="en-US" sz="2400" dirty="0">
                <a:solidFill>
                  <a:srgbClr val="00B050"/>
                </a:solidFill>
              </a:rPr>
              <a:t>输入图像</a:t>
            </a:r>
          </a:p>
          <a:p>
            <a:pPr marL="109728" indent="0">
              <a:buNone/>
            </a:pPr>
            <a:r>
              <a:rPr lang="zh-CN" altLang="en-US" sz="2400" dirty="0">
                <a:solidFill>
                  <a:srgbClr val="0070C0"/>
                </a:solidFill>
              </a:rPr>
              <a:t>		</a:t>
            </a:r>
            <a:r>
              <a:rPr lang="en-US" altLang="zh-CN" sz="2400" dirty="0" err="1">
                <a:solidFill>
                  <a:srgbClr val="0070C0"/>
                </a:solidFill>
              </a:rPr>
              <a:t>sobelX</a:t>
            </a:r>
            <a:r>
              <a:rPr lang="en-US" altLang="zh-CN" sz="2400" dirty="0">
                <a:solidFill>
                  <a:srgbClr val="0070C0"/>
                </a:solidFill>
              </a:rPr>
              <a:t>,	</a:t>
            </a:r>
            <a:r>
              <a:rPr lang="en-US" altLang="zh-CN" sz="2400" dirty="0" smtClean="0">
                <a:solidFill>
                  <a:srgbClr val="00B050"/>
                </a:solidFill>
              </a:rPr>
              <a:t>// </a:t>
            </a:r>
            <a:r>
              <a:rPr lang="zh-CN" altLang="en-US" sz="2400" dirty="0">
                <a:solidFill>
                  <a:srgbClr val="00B050"/>
                </a:solidFill>
              </a:rPr>
              <a:t>输出图像</a:t>
            </a:r>
          </a:p>
          <a:p>
            <a:pPr marL="109728" indent="0">
              <a:buNone/>
            </a:pPr>
            <a:r>
              <a:rPr lang="zh-CN" altLang="en-US" sz="2400" dirty="0">
                <a:solidFill>
                  <a:srgbClr val="0070C0"/>
                </a:solidFill>
              </a:rPr>
              <a:t>		</a:t>
            </a:r>
            <a:r>
              <a:rPr lang="en-US" altLang="zh-CN" sz="2400" dirty="0">
                <a:solidFill>
                  <a:srgbClr val="0070C0"/>
                </a:solidFill>
              </a:rPr>
              <a:t>CV_8U,	</a:t>
            </a:r>
            <a:r>
              <a:rPr lang="en-US" altLang="zh-CN" sz="2400" dirty="0" smtClean="0">
                <a:solidFill>
                  <a:srgbClr val="00B050"/>
                </a:solidFill>
              </a:rPr>
              <a:t>// </a:t>
            </a:r>
            <a:r>
              <a:rPr lang="zh-CN" altLang="en-US" sz="2400" dirty="0">
                <a:solidFill>
                  <a:srgbClr val="00B050"/>
                </a:solidFill>
              </a:rPr>
              <a:t>输出图像像素深度</a:t>
            </a:r>
          </a:p>
          <a:p>
            <a:pPr marL="109728" indent="0">
              <a:buNone/>
            </a:pPr>
            <a:r>
              <a:rPr lang="zh-CN" altLang="en-US" sz="2400" dirty="0">
                <a:solidFill>
                  <a:srgbClr val="0070C0"/>
                </a:solidFill>
              </a:rPr>
              <a:t>		</a:t>
            </a:r>
            <a:r>
              <a:rPr lang="en-US" altLang="zh-CN" sz="2400" dirty="0">
                <a:solidFill>
                  <a:srgbClr val="0070C0"/>
                </a:solidFill>
              </a:rPr>
              <a:t>1, 0,		</a:t>
            </a:r>
            <a:r>
              <a:rPr lang="en-US" altLang="zh-CN" sz="2400" dirty="0" smtClean="0">
                <a:solidFill>
                  <a:srgbClr val="00B050"/>
                </a:solidFill>
              </a:rPr>
              <a:t>// </a:t>
            </a:r>
            <a:r>
              <a:rPr lang="en-US" altLang="zh-CN" sz="2400" dirty="0">
                <a:solidFill>
                  <a:srgbClr val="00B050"/>
                </a:solidFill>
              </a:rPr>
              <a:t>x</a:t>
            </a:r>
            <a:r>
              <a:rPr lang="zh-CN" altLang="en-US" sz="2400" dirty="0">
                <a:solidFill>
                  <a:srgbClr val="00B050"/>
                </a:solidFill>
              </a:rPr>
              <a:t>和</a:t>
            </a:r>
            <a:r>
              <a:rPr lang="en-US" altLang="zh-CN" sz="2400" dirty="0">
                <a:solidFill>
                  <a:srgbClr val="00B050"/>
                </a:solidFill>
              </a:rPr>
              <a:t>y</a:t>
            </a:r>
            <a:r>
              <a:rPr lang="zh-CN" altLang="en-US" sz="2400" dirty="0">
                <a:solidFill>
                  <a:srgbClr val="00B050"/>
                </a:solidFill>
              </a:rPr>
              <a:t>方向导数阶数</a:t>
            </a:r>
          </a:p>
          <a:p>
            <a:pPr marL="109728" indent="0">
              <a:buNone/>
            </a:pPr>
            <a:r>
              <a:rPr lang="zh-CN" altLang="en-US" sz="2400" dirty="0">
                <a:solidFill>
                  <a:srgbClr val="0070C0"/>
                </a:solidFill>
              </a:rPr>
              <a:t>		</a:t>
            </a:r>
            <a:r>
              <a:rPr lang="en-US" altLang="zh-CN" sz="2400" dirty="0">
                <a:solidFill>
                  <a:srgbClr val="FF0000"/>
                </a:solidFill>
              </a:rPr>
              <a:t>7</a:t>
            </a:r>
            <a:r>
              <a:rPr lang="en-US" altLang="zh-CN" sz="2400" dirty="0">
                <a:solidFill>
                  <a:srgbClr val="0070C0"/>
                </a:solidFill>
              </a:rPr>
              <a:t>,		</a:t>
            </a:r>
            <a:r>
              <a:rPr lang="en-US" altLang="zh-CN" sz="2400" dirty="0" smtClean="0">
                <a:solidFill>
                  <a:srgbClr val="00B050"/>
                </a:solidFill>
              </a:rPr>
              <a:t>// </a:t>
            </a:r>
            <a:r>
              <a:rPr lang="zh-CN" altLang="en-US" sz="2400" dirty="0">
                <a:solidFill>
                  <a:srgbClr val="00B050"/>
                </a:solidFill>
              </a:rPr>
              <a:t>正方形内核尺寸，必须为奇数</a:t>
            </a:r>
          </a:p>
          <a:p>
            <a:pPr marL="109728" indent="0">
              <a:buNone/>
            </a:pPr>
            <a:r>
              <a:rPr lang="zh-CN" altLang="en-US" sz="2400" dirty="0">
                <a:solidFill>
                  <a:srgbClr val="0070C0"/>
                </a:solidFill>
              </a:rPr>
              <a:t>		</a:t>
            </a:r>
            <a:r>
              <a:rPr lang="en-US" altLang="zh-CN" sz="2400" dirty="0">
                <a:solidFill>
                  <a:srgbClr val="FF0000"/>
                </a:solidFill>
              </a:rPr>
              <a:t>0.002</a:t>
            </a:r>
            <a:r>
              <a:rPr lang="en-US" altLang="zh-CN" sz="2400" dirty="0">
                <a:solidFill>
                  <a:srgbClr val="0070C0"/>
                </a:solidFill>
              </a:rPr>
              <a:t>, 128);	</a:t>
            </a:r>
            <a:r>
              <a:rPr lang="en-US" altLang="zh-CN" sz="2400" dirty="0">
                <a:solidFill>
                  <a:srgbClr val="00B050"/>
                </a:solidFill>
              </a:rPr>
              <a:t>// </a:t>
            </a:r>
            <a:r>
              <a:rPr lang="zh-CN" altLang="en-US" sz="2400" dirty="0">
                <a:solidFill>
                  <a:srgbClr val="00B050"/>
                </a:solidFill>
              </a:rPr>
              <a:t>缩放比例和偏移</a:t>
            </a:r>
            <a:r>
              <a:rPr lang="zh-CN" altLang="en-US" sz="2400" dirty="0" smtClean="0">
                <a:solidFill>
                  <a:srgbClr val="00B050"/>
                </a:solidFill>
              </a:rPr>
              <a:t>量</a:t>
            </a:r>
            <a:endParaRPr lang="zh-CN" altLang="en-US" sz="2400" dirty="0">
              <a:solidFill>
                <a:srgbClr val="00B050"/>
              </a:solidFill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28</a:t>
            </a:fld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6.4 </a:t>
            </a:r>
            <a:r>
              <a:rPr lang="zh-CN" altLang="en-US" dirty="0"/>
              <a:t>用定向滤波器检测边缘</a:t>
            </a:r>
          </a:p>
        </p:txBody>
      </p:sp>
    </p:spTree>
    <p:extLst>
      <p:ext uri="{BB962C8B-B14F-4D97-AF65-F5344CB8AC3E}">
        <p14:creationId xmlns:p14="http://schemas.microsoft.com/office/powerpoint/2010/main" val="1774275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不同尺寸的</a:t>
            </a:r>
            <a:r>
              <a:rPr lang="en-US" altLang="zh-CN" dirty="0" smtClean="0">
                <a:solidFill>
                  <a:srgbClr val="FF0000"/>
                </a:solidFill>
              </a:rPr>
              <a:t>Sobel</a:t>
            </a:r>
            <a:r>
              <a:rPr lang="zh-CN" altLang="en-US" dirty="0" smtClean="0">
                <a:solidFill>
                  <a:srgbClr val="FF0000"/>
                </a:solidFill>
              </a:rPr>
              <a:t>滤波效果比较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29</a:t>
            </a:fld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6.4 </a:t>
            </a:r>
            <a:r>
              <a:rPr lang="zh-CN" altLang="en-US" dirty="0"/>
              <a:t>用定向滤波器检测边缘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204865"/>
            <a:ext cx="4114800" cy="30975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2204865"/>
            <a:ext cx="4114800" cy="30975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259632" y="5445224"/>
            <a:ext cx="22381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3×3</a:t>
            </a:r>
            <a:r>
              <a:rPr lang="zh-CN" altLang="en-US" dirty="0" smtClean="0"/>
              <a:t>水平</a:t>
            </a:r>
            <a:r>
              <a:rPr lang="en-US" altLang="zh-CN" dirty="0" smtClean="0"/>
              <a:t>Sobel</a:t>
            </a:r>
            <a:r>
              <a:rPr lang="zh-CN" altLang="en-US" dirty="0" smtClean="0"/>
              <a:t>滤波</a:t>
            </a:r>
            <a:endParaRPr lang="zh-CN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671601" y="5445224"/>
            <a:ext cx="22381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7×7</a:t>
            </a:r>
            <a:r>
              <a:rPr lang="zh-CN" altLang="en-US" dirty="0" smtClean="0"/>
              <a:t>水平</a:t>
            </a:r>
            <a:r>
              <a:rPr lang="en-US" altLang="zh-CN" dirty="0" smtClean="0"/>
              <a:t>Sobel</a:t>
            </a:r>
            <a:r>
              <a:rPr lang="zh-CN" altLang="en-US" dirty="0" smtClean="0"/>
              <a:t>滤波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99132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algn="just">
              <a:lnSpc>
                <a:spcPct val="125000"/>
              </a:lnSpc>
            </a:pPr>
            <a:r>
              <a:rPr lang="zh-CN" altLang="en-US" sz="2400" dirty="0" smtClean="0">
                <a:solidFill>
                  <a:srgbClr val="FF0000"/>
                </a:solidFill>
              </a:rPr>
              <a:t>滤波</a:t>
            </a:r>
            <a:r>
              <a:rPr lang="zh-CN" altLang="en-US" sz="2400" dirty="0" smtClean="0"/>
              <a:t>是信号和图像处理中的一种基本操作，起源于</a:t>
            </a:r>
            <a:r>
              <a:rPr lang="zh-CN" altLang="en-US" sz="2400" dirty="0" smtClean="0">
                <a:solidFill>
                  <a:srgbClr val="FF0000"/>
                </a:solidFill>
              </a:rPr>
              <a:t>信号和系统</a:t>
            </a:r>
            <a:r>
              <a:rPr lang="zh-CN" altLang="en-US" sz="2400" dirty="0" smtClean="0"/>
              <a:t>理论，</a:t>
            </a:r>
            <a:r>
              <a:rPr lang="zh-CN" altLang="en-US" sz="2400" dirty="0" smtClean="0">
                <a:solidFill>
                  <a:srgbClr val="0000FF"/>
                </a:solidFill>
              </a:rPr>
              <a:t>目的</a:t>
            </a:r>
            <a:r>
              <a:rPr lang="zh-CN" altLang="en-US" sz="2400" dirty="0" smtClean="0"/>
              <a:t>是选择性地提取、增强或剔除图像中的某些内容</a:t>
            </a:r>
            <a:endParaRPr lang="en-US" altLang="zh-CN" sz="2400" dirty="0" smtClean="0"/>
          </a:p>
          <a:p>
            <a:pPr algn="just">
              <a:lnSpc>
                <a:spcPct val="125000"/>
              </a:lnSpc>
            </a:pPr>
            <a:r>
              <a:rPr lang="zh-CN" altLang="en-US" sz="2400" dirty="0" smtClean="0"/>
              <a:t>有些图像含有大片像素值几乎不变的区域</a:t>
            </a:r>
            <a:r>
              <a:rPr lang="en-US" altLang="zh-CN" sz="2400" dirty="0" smtClean="0"/>
              <a:t>(</a:t>
            </a:r>
            <a:r>
              <a:rPr lang="zh-CN" altLang="en-US" sz="2400" dirty="0" smtClean="0"/>
              <a:t>如蓝天</a:t>
            </a:r>
            <a:r>
              <a:rPr lang="en-US" altLang="zh-CN" sz="2400" dirty="0" smtClean="0"/>
              <a:t>)</a:t>
            </a:r>
            <a:r>
              <a:rPr lang="zh-CN" altLang="en-US" sz="2400" dirty="0" smtClean="0"/>
              <a:t>，而有些图像的像素值在整幅图像上变化很大</a:t>
            </a:r>
            <a:r>
              <a:rPr lang="en-US" altLang="zh-CN" sz="2400" dirty="0" smtClean="0"/>
              <a:t>(</a:t>
            </a:r>
            <a:r>
              <a:rPr lang="zh-CN" altLang="en-US" sz="2400" dirty="0" smtClean="0"/>
              <a:t>例如由大量细小物体构成的混乱场景</a:t>
            </a:r>
            <a:r>
              <a:rPr lang="en-US" altLang="zh-CN" sz="2400" dirty="0" smtClean="0"/>
              <a:t>)</a:t>
            </a:r>
            <a:r>
              <a:rPr lang="zh-CN" altLang="en-US" sz="2400" dirty="0" smtClean="0"/>
              <a:t>。因此产生了另一种描述图像特性的方式，即观察上述变化的频率。这种特征称为</a:t>
            </a:r>
            <a:r>
              <a:rPr lang="zh-CN" altLang="en-US" sz="2400" dirty="0" smtClean="0">
                <a:solidFill>
                  <a:srgbClr val="FF0000"/>
                </a:solidFill>
              </a:rPr>
              <a:t>频域</a:t>
            </a:r>
            <a:r>
              <a:rPr lang="zh-CN" altLang="en-US" sz="2400" dirty="0" smtClean="0"/>
              <a:t>；而通过观察灰度分布来描述图像特征，称为</a:t>
            </a:r>
            <a:r>
              <a:rPr lang="zh-CN" altLang="en-US" sz="2400" dirty="0" smtClean="0">
                <a:solidFill>
                  <a:srgbClr val="FF0000"/>
                </a:solidFill>
              </a:rPr>
              <a:t>空域</a:t>
            </a:r>
            <a:r>
              <a:rPr lang="zh-CN" altLang="en-US" sz="2400" dirty="0" smtClean="0"/>
              <a:t>。</a:t>
            </a:r>
            <a:endParaRPr lang="en-US" altLang="zh-CN" sz="2400" dirty="0" smtClean="0"/>
          </a:p>
          <a:p>
            <a:pPr algn="just">
              <a:lnSpc>
                <a:spcPct val="125000"/>
              </a:lnSpc>
            </a:pPr>
            <a:r>
              <a:rPr lang="zh-CN" altLang="en-US" sz="2400" dirty="0" smtClean="0">
                <a:solidFill>
                  <a:srgbClr val="0000FF"/>
                </a:solidFill>
              </a:rPr>
              <a:t>频域分析</a:t>
            </a:r>
            <a:r>
              <a:rPr lang="zh-CN" altLang="en-US" sz="2400" dirty="0" smtClean="0"/>
              <a:t>把图像分解成从</a:t>
            </a:r>
            <a:r>
              <a:rPr lang="zh-CN" altLang="en-US" sz="2400" dirty="0" smtClean="0">
                <a:solidFill>
                  <a:srgbClr val="0000FF"/>
                </a:solidFill>
              </a:rPr>
              <a:t>低频</a:t>
            </a:r>
            <a:r>
              <a:rPr lang="zh-CN" altLang="en-US" sz="2400" dirty="0" smtClean="0"/>
              <a:t>到</a:t>
            </a:r>
            <a:r>
              <a:rPr lang="zh-CN" altLang="en-US" sz="2400" dirty="0" smtClean="0">
                <a:solidFill>
                  <a:srgbClr val="0000FF"/>
                </a:solidFill>
              </a:rPr>
              <a:t>高频</a:t>
            </a:r>
            <a:r>
              <a:rPr lang="zh-CN" altLang="en-US" sz="2400" dirty="0" smtClean="0"/>
              <a:t>的频率成分。图像强度值变化慢的区域只包含</a:t>
            </a:r>
            <a:r>
              <a:rPr lang="zh-CN" altLang="en-US" sz="2400" dirty="0" smtClean="0">
                <a:solidFill>
                  <a:srgbClr val="0000FF"/>
                </a:solidFill>
              </a:rPr>
              <a:t>低频成分</a:t>
            </a:r>
            <a:r>
              <a:rPr lang="zh-CN" altLang="en-US" sz="2400" dirty="0" smtClean="0"/>
              <a:t>，而强度值快速变化的区域含有</a:t>
            </a:r>
            <a:r>
              <a:rPr lang="zh-CN" altLang="en-US" sz="2400" dirty="0" smtClean="0">
                <a:solidFill>
                  <a:srgbClr val="0000FF"/>
                </a:solidFill>
              </a:rPr>
              <a:t>高频成分</a:t>
            </a:r>
            <a:endParaRPr lang="en-US" altLang="zh-CN" sz="2400" dirty="0" smtClean="0">
              <a:solidFill>
                <a:srgbClr val="0000FF"/>
              </a:solidFill>
            </a:endParaRPr>
          </a:p>
          <a:p>
            <a:pPr algn="just">
              <a:lnSpc>
                <a:spcPct val="125000"/>
              </a:lnSpc>
            </a:pPr>
            <a:r>
              <a:rPr lang="zh-CN" altLang="en-US" sz="2400" dirty="0" smtClean="0"/>
              <a:t>在频域分析框架下，</a:t>
            </a:r>
            <a:r>
              <a:rPr lang="zh-CN" altLang="en-US" sz="2400" dirty="0" smtClean="0">
                <a:solidFill>
                  <a:srgbClr val="FF0000"/>
                </a:solidFill>
              </a:rPr>
              <a:t>滤波器</a:t>
            </a:r>
            <a:r>
              <a:rPr lang="zh-CN" altLang="en-US" sz="2400" dirty="0" smtClean="0"/>
              <a:t>是一种放大图像中某些频段，同时滤掉</a:t>
            </a:r>
            <a:r>
              <a:rPr lang="en-US" altLang="zh-CN" sz="2400" dirty="0" smtClean="0"/>
              <a:t>(</a:t>
            </a:r>
            <a:r>
              <a:rPr lang="zh-CN" altLang="en-US" sz="2400" dirty="0" smtClean="0"/>
              <a:t>或减弱</a:t>
            </a:r>
            <a:r>
              <a:rPr lang="en-US" altLang="zh-CN" sz="2400" dirty="0" smtClean="0"/>
              <a:t>)</a:t>
            </a:r>
            <a:r>
              <a:rPr lang="zh-CN" altLang="en-US" sz="2400" dirty="0" smtClean="0"/>
              <a:t>其他频段的算子</a:t>
            </a:r>
            <a:endParaRPr lang="en-US" altLang="zh-CN" sz="2400" dirty="0" smtClean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6.1 </a:t>
            </a:r>
            <a:r>
              <a:rPr lang="zh-CN" altLang="en-US" dirty="0" smtClean="0"/>
              <a:t>简介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0091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 dirty="0" smtClean="0">
                <a:solidFill>
                  <a:srgbClr val="FF0000"/>
                </a:solidFill>
              </a:rPr>
              <a:t>拉普拉斯算子</a:t>
            </a:r>
            <a:r>
              <a:rPr lang="zh-CN" altLang="en-US" sz="2400" dirty="0" smtClean="0"/>
              <a:t>也是</a:t>
            </a:r>
            <a:r>
              <a:rPr lang="zh-CN" altLang="en-US" sz="2400" dirty="0"/>
              <a:t>一</a:t>
            </a:r>
            <a:r>
              <a:rPr lang="zh-CN" altLang="en-US" sz="2400" dirty="0" smtClean="0"/>
              <a:t>种基于</a:t>
            </a:r>
            <a:r>
              <a:rPr lang="zh-CN" altLang="en-US" sz="2400" dirty="0" smtClean="0">
                <a:solidFill>
                  <a:srgbClr val="0000FF"/>
                </a:solidFill>
              </a:rPr>
              <a:t>图像导数运算</a:t>
            </a:r>
            <a:r>
              <a:rPr lang="zh-CN" altLang="en-US" sz="2400" dirty="0" smtClean="0"/>
              <a:t>的</a:t>
            </a:r>
            <a:r>
              <a:rPr lang="zh-CN" altLang="en-US" sz="2400" dirty="0" smtClean="0">
                <a:solidFill>
                  <a:srgbClr val="FF0000"/>
                </a:solidFill>
              </a:rPr>
              <a:t>高通线性滤波器</a:t>
            </a:r>
            <a:r>
              <a:rPr lang="zh-CN" altLang="en-US" sz="2400" dirty="0" smtClean="0"/>
              <a:t>，它通过计算</a:t>
            </a:r>
            <a:r>
              <a:rPr lang="zh-CN" altLang="en-US" sz="2400" dirty="0" smtClean="0">
                <a:solidFill>
                  <a:srgbClr val="FF0000"/>
                </a:solidFill>
              </a:rPr>
              <a:t>二阶导数</a:t>
            </a:r>
            <a:r>
              <a:rPr lang="zh-CN" altLang="en-US" sz="2400" dirty="0" smtClean="0"/>
              <a:t>来度量图像函数的</a:t>
            </a:r>
            <a:r>
              <a:rPr lang="zh-CN" altLang="en-US" sz="2400" dirty="0" smtClean="0">
                <a:solidFill>
                  <a:srgbClr val="0000FF"/>
                </a:solidFill>
              </a:rPr>
              <a:t>曲率</a:t>
            </a:r>
            <a:r>
              <a:rPr lang="zh-CN" altLang="en-US" sz="2400" dirty="0" smtClean="0"/>
              <a:t>。</a:t>
            </a:r>
            <a:endParaRPr lang="en-US" altLang="zh-CN" sz="2400" dirty="0" smtClean="0"/>
          </a:p>
          <a:p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</a:rPr>
              <a:t>二维函数</a:t>
            </a:r>
            <a:r>
              <a:rPr lang="en-US" altLang="zh-CN" sz="2400" i="1" dirty="0">
                <a:solidFill>
                  <a:srgbClr val="0000FF"/>
                </a:solidFill>
                <a:latin typeface="Times New Roman" panose="02020603050405020304" pitchFamily="18" charset="0"/>
              </a:rPr>
              <a:t>f</a:t>
            </a:r>
            <a:r>
              <a:rPr lang="en-US" altLang="zh-CN" sz="2400" dirty="0">
                <a:solidFill>
                  <a:srgbClr val="0000FF"/>
                </a:solidFill>
                <a:latin typeface="Times New Roman" panose="02020603050405020304" pitchFamily="18" charset="0"/>
              </a:rPr>
              <a:t>(</a:t>
            </a:r>
            <a:r>
              <a:rPr lang="en-US" altLang="zh-CN" sz="2400" i="1" dirty="0" err="1">
                <a:solidFill>
                  <a:srgbClr val="0000FF"/>
                </a:solidFill>
                <a:latin typeface="Times New Roman" panose="02020603050405020304" pitchFamily="18" charset="0"/>
              </a:rPr>
              <a:t>x</a:t>
            </a:r>
            <a:r>
              <a:rPr lang="en-US" altLang="zh-CN" sz="2400" dirty="0" err="1">
                <a:solidFill>
                  <a:srgbClr val="0000FF"/>
                </a:solidFill>
                <a:latin typeface="Times New Roman" panose="02020603050405020304" pitchFamily="18" charset="0"/>
              </a:rPr>
              <a:t>,</a:t>
            </a:r>
            <a:r>
              <a:rPr lang="en-US" altLang="zh-CN" sz="2400" i="1" dirty="0" err="1">
                <a:solidFill>
                  <a:srgbClr val="0000FF"/>
                </a:solidFill>
                <a:latin typeface="Times New Roman" panose="02020603050405020304" pitchFamily="18" charset="0"/>
              </a:rPr>
              <a:t>y</a:t>
            </a:r>
            <a:r>
              <a:rPr lang="en-US" altLang="zh-CN" sz="2400" dirty="0">
                <a:solidFill>
                  <a:srgbClr val="0000FF"/>
                </a:solidFill>
                <a:latin typeface="Times New Roman" panose="02020603050405020304" pitchFamily="18" charset="0"/>
              </a:rPr>
              <a:t>)</a:t>
            </a:r>
            <a:r>
              <a:rPr lang="zh-CN" altLang="en-US" sz="2400" dirty="0">
                <a:latin typeface="Times New Roman" panose="02020603050405020304" pitchFamily="18" charset="0"/>
              </a:rPr>
              <a:t>的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</a:rPr>
              <a:t>拉普拉斯算子</a:t>
            </a:r>
            <a:r>
              <a:rPr lang="zh-CN" altLang="en-US" sz="2400" dirty="0">
                <a:latin typeface="Times New Roman" panose="02020603050405020304" pitchFamily="18" charset="0"/>
              </a:rPr>
              <a:t>定义为沿</a:t>
            </a:r>
            <a:r>
              <a:rPr lang="en-US" altLang="zh-CN" sz="2400" i="1" dirty="0">
                <a:solidFill>
                  <a:srgbClr val="0000FF"/>
                </a:solidFill>
                <a:latin typeface="Times New Roman" panose="02020603050405020304" pitchFamily="18" charset="0"/>
              </a:rPr>
              <a:t>x</a:t>
            </a:r>
            <a:r>
              <a:rPr lang="zh-CN" altLang="en-US" sz="2400" dirty="0">
                <a:latin typeface="Times New Roman" panose="02020603050405020304" pitchFamily="18" charset="0"/>
              </a:rPr>
              <a:t>和</a:t>
            </a:r>
            <a:r>
              <a:rPr lang="en-US" altLang="zh-CN" sz="2400" i="1" dirty="0">
                <a:solidFill>
                  <a:srgbClr val="0000FF"/>
                </a:solidFill>
                <a:latin typeface="Times New Roman" panose="02020603050405020304" pitchFamily="18" charset="0"/>
              </a:rPr>
              <a:t>y</a:t>
            </a:r>
            <a:r>
              <a:rPr lang="zh-CN" altLang="en-US" sz="2400" dirty="0">
                <a:latin typeface="Times New Roman" panose="02020603050405020304" pitchFamily="18" charset="0"/>
              </a:rPr>
              <a:t>方向的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</a:rPr>
              <a:t>二阶偏导数</a:t>
            </a:r>
            <a:r>
              <a:rPr lang="zh-CN" altLang="en-US" sz="2400" dirty="0">
                <a:latin typeface="Times New Roman" panose="02020603050405020304" pitchFamily="18" charset="0"/>
              </a:rPr>
              <a:t>的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</a:rPr>
              <a:t>和</a:t>
            </a:r>
            <a:r>
              <a:rPr lang="zh-CN" altLang="en-US" sz="2400" dirty="0" smtClean="0">
                <a:latin typeface="Times New Roman" panose="02020603050405020304" pitchFamily="18" charset="0"/>
              </a:rPr>
              <a:t>：</a:t>
            </a:r>
            <a:endParaRPr lang="en-US" altLang="zh-CN" sz="2400" dirty="0" smtClean="0">
              <a:latin typeface="Times New Roman" panose="02020603050405020304" pitchFamily="18" charset="0"/>
            </a:endParaRPr>
          </a:p>
          <a:p>
            <a:endParaRPr lang="en-US" altLang="zh-CN" sz="2400" dirty="0">
              <a:latin typeface="Times New Roman" panose="02020603050405020304" pitchFamily="18" charset="0"/>
            </a:endParaRPr>
          </a:p>
          <a:p>
            <a:endParaRPr lang="en-US" altLang="zh-CN" sz="2400" dirty="0" smtClean="0">
              <a:latin typeface="Times New Roman" panose="02020603050405020304" pitchFamily="18" charset="0"/>
            </a:endParaRPr>
          </a:p>
          <a:p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</a:rPr>
              <a:t>离散图像函数</a:t>
            </a:r>
            <a:r>
              <a:rPr lang="zh-CN" altLang="en-US" sz="2400" dirty="0">
                <a:latin typeface="Times New Roman" panose="02020603050405020304" pitchFamily="18" charset="0"/>
              </a:rPr>
              <a:t>的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</a:rPr>
              <a:t>二阶导数</a:t>
            </a:r>
            <a:r>
              <a:rPr lang="zh-CN" altLang="en-US" sz="2400" dirty="0">
                <a:latin typeface="Times New Roman" panose="02020603050405020304" pitchFamily="18" charset="0"/>
              </a:rPr>
              <a:t>也可由一系列简单的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</a:rPr>
              <a:t>线性滤波器</a:t>
            </a:r>
            <a:r>
              <a:rPr lang="zh-CN" altLang="en-US" sz="2400" dirty="0">
                <a:latin typeface="Times New Roman" panose="02020603050405020304" pitchFamily="18" charset="0"/>
              </a:rPr>
              <a:t>来估计：</a:t>
            </a:r>
            <a:endParaRPr lang="en-US" altLang="zh-CN" sz="2400" dirty="0">
              <a:latin typeface="Times New Roman" panose="02020603050405020304" pitchFamily="18" charset="0"/>
            </a:endParaRPr>
          </a:p>
          <a:p>
            <a:endParaRPr lang="en-US" altLang="zh-CN" sz="2400" dirty="0">
              <a:latin typeface="Times New Roman" panose="02020603050405020304" pitchFamily="18" charset="0"/>
            </a:endParaRPr>
          </a:p>
          <a:p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30</a:t>
            </a:fld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6.5 </a:t>
            </a:r>
            <a:r>
              <a:rPr lang="zh-CN" altLang="en-US" dirty="0" smtClean="0"/>
              <a:t>计算拉普拉斯算子</a:t>
            </a:r>
            <a:endParaRPr lang="zh-CN" altLang="en-US" dirty="0"/>
          </a:p>
        </p:txBody>
      </p:sp>
      <p:pic>
        <p:nvPicPr>
          <p:cNvPr id="5" name="Picture 2" descr="H:\教学\数字图像处理\2015\教材资源\BurgerBurge-En1-clips\chap07\p130-eqn7-2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7280" y="2996952"/>
            <a:ext cx="4261112" cy="743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" descr="H:\教学\数字图像处理\2015\教材资源\BurgerBurge-En1-clips\chap07\p131-eqn7-27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6080" y="4725144"/>
            <a:ext cx="6906782" cy="1036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1198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 dirty="0">
                <a:latin typeface="Times New Roman" panose="02020603050405020304" pitchFamily="18" charset="0"/>
              </a:rPr>
              <a:t>可以分别求出沿</a:t>
            </a:r>
            <a:r>
              <a:rPr lang="en-US" altLang="zh-CN" sz="2400" i="1" dirty="0">
                <a:solidFill>
                  <a:srgbClr val="0000FF"/>
                </a:solidFill>
                <a:latin typeface="Times New Roman" panose="02020603050405020304" pitchFamily="18" charset="0"/>
              </a:rPr>
              <a:t>x</a:t>
            </a:r>
            <a:r>
              <a:rPr lang="zh-CN" altLang="en-US" sz="2400" dirty="0">
                <a:latin typeface="Times New Roman" panose="02020603050405020304" pitchFamily="18" charset="0"/>
              </a:rPr>
              <a:t>和</a:t>
            </a:r>
            <a:r>
              <a:rPr lang="en-US" altLang="zh-CN" sz="2400" i="1" dirty="0">
                <a:solidFill>
                  <a:srgbClr val="0000FF"/>
                </a:solidFill>
                <a:latin typeface="Times New Roman" panose="02020603050405020304" pitchFamily="18" charset="0"/>
              </a:rPr>
              <a:t>y</a:t>
            </a:r>
            <a:r>
              <a:rPr lang="zh-CN" altLang="en-US" sz="2400" dirty="0">
                <a:latin typeface="Times New Roman" panose="02020603050405020304" pitchFamily="18" charset="0"/>
              </a:rPr>
              <a:t>方向的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</a:rPr>
              <a:t>二阶导数</a:t>
            </a:r>
            <a:r>
              <a:rPr lang="zh-CN" altLang="en-US" sz="2400" dirty="0">
                <a:latin typeface="Times New Roman" panose="02020603050405020304" pitchFamily="18" charset="0"/>
              </a:rPr>
              <a:t>，然后将它们结合起来形成一个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</a:rPr>
              <a:t>二维拉普拉斯滤波器</a:t>
            </a:r>
            <a:r>
              <a:rPr lang="zh-CN" altLang="en-US" sz="2400" dirty="0">
                <a:latin typeface="Times New Roman" panose="02020603050405020304" pitchFamily="18" charset="0"/>
              </a:rPr>
              <a:t>：</a:t>
            </a:r>
            <a:endParaRPr lang="en-US" altLang="zh-CN" sz="2400" dirty="0">
              <a:latin typeface="Times New Roman" panose="02020603050405020304" pitchFamily="18" charset="0"/>
            </a:endParaRPr>
          </a:p>
          <a:p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31</a:t>
            </a:fld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6.5 </a:t>
            </a:r>
            <a:r>
              <a:rPr lang="zh-CN" altLang="en-US" dirty="0"/>
              <a:t>计算拉普拉斯算子</a:t>
            </a:r>
          </a:p>
        </p:txBody>
      </p:sp>
      <p:pic>
        <p:nvPicPr>
          <p:cNvPr id="5" name="Picture 2" descr="H:\教学\数字图像处理\2015\教材资源\BurgerBurge-En1-clips\chap07\p131-eqn7-2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613" y="2564904"/>
            <a:ext cx="3566168" cy="1048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" descr="H:\教学\数字图像处理\2015\教材资源\BurgerBurge-En1-clips\chap07\p132-fig7-1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2276872"/>
            <a:ext cx="3786187" cy="4170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882445" y="5068871"/>
            <a:ext cx="35878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/>
              <a:t>拉普拉斯滤波器的结果：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090450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 b="1" dirty="0"/>
              <a:t>通过</a:t>
            </a:r>
            <a:r>
              <a:rPr lang="zh-CN" altLang="en-US" sz="2400" b="1" dirty="0">
                <a:solidFill>
                  <a:srgbClr val="0000FF"/>
                </a:solidFill>
              </a:rPr>
              <a:t>二阶导数</a:t>
            </a:r>
            <a:r>
              <a:rPr lang="zh-CN" altLang="en-US" sz="2400" b="1" dirty="0"/>
              <a:t>进行</a:t>
            </a:r>
            <a:r>
              <a:rPr lang="zh-CN" altLang="en-US" sz="2400" b="1" dirty="0">
                <a:solidFill>
                  <a:srgbClr val="FF0000"/>
                </a:solidFill>
              </a:rPr>
              <a:t>边缘锐化</a:t>
            </a:r>
          </a:p>
          <a:p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32</a:t>
            </a:fld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6.5 </a:t>
            </a:r>
            <a:r>
              <a:rPr lang="zh-CN" altLang="en-US" dirty="0"/>
              <a:t>计算拉普拉斯算子</a:t>
            </a:r>
          </a:p>
        </p:txBody>
      </p:sp>
      <p:pic>
        <p:nvPicPr>
          <p:cNvPr id="5" name="Picture 3" descr="H:\教学\数字图像处理\2015\教材资源\BurgerBurge-En1-clips\chap07\p131-math-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3429000"/>
            <a:ext cx="3888432" cy="633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:\教学\数字图像处理\2015\教材资源\BurgerBurge-En1-clips\chap07\p131-fig7-1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2228959"/>
            <a:ext cx="3212125" cy="3667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2362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57200" y="404664"/>
            <a:ext cx="8229600" cy="5688632"/>
          </a:xfrm>
        </p:spPr>
        <p:txBody>
          <a:bodyPr>
            <a:normAutofit fontScale="77500" lnSpcReduction="20000"/>
          </a:bodyPr>
          <a:lstStyle/>
          <a:p>
            <a:r>
              <a:rPr lang="zh-CN" altLang="en-US" sz="3100" dirty="0" smtClean="0"/>
              <a:t>编写类实现拉普拉斯滤波：</a:t>
            </a:r>
            <a:endParaRPr lang="en-US" altLang="zh-CN" sz="3100" dirty="0" smtClean="0"/>
          </a:p>
          <a:p>
            <a:pPr marL="109728" indent="0">
              <a:buNone/>
            </a:pPr>
            <a:endParaRPr lang="en-US" altLang="zh-CN" sz="2600" dirty="0" smtClean="0"/>
          </a:p>
          <a:p>
            <a:pPr marL="109728" indent="0">
              <a:buNone/>
            </a:pPr>
            <a:r>
              <a:rPr lang="en-US" altLang="zh-CN" sz="2600" dirty="0" smtClean="0">
                <a:solidFill>
                  <a:srgbClr val="0070C0"/>
                </a:solidFill>
              </a:rPr>
              <a:t>class </a:t>
            </a:r>
            <a:r>
              <a:rPr lang="en-US" altLang="zh-CN" sz="2600" dirty="0" err="1">
                <a:solidFill>
                  <a:srgbClr val="0070C0"/>
                </a:solidFill>
              </a:rPr>
              <a:t>CLaplacian</a:t>
            </a:r>
            <a:r>
              <a:rPr lang="en-US" altLang="zh-CN" sz="2600" dirty="0">
                <a:solidFill>
                  <a:srgbClr val="0070C0"/>
                </a:solidFill>
              </a:rPr>
              <a:t> {</a:t>
            </a:r>
          </a:p>
          <a:p>
            <a:pPr marL="109728" indent="0">
              <a:buNone/>
            </a:pPr>
            <a:r>
              <a:rPr lang="en-US" altLang="zh-CN" sz="2600" dirty="0">
                <a:solidFill>
                  <a:srgbClr val="0070C0"/>
                </a:solidFill>
              </a:rPr>
              <a:t>private:</a:t>
            </a:r>
          </a:p>
          <a:p>
            <a:pPr marL="109728" indent="0">
              <a:buNone/>
            </a:pPr>
            <a:r>
              <a:rPr lang="zh-CN" altLang="en-US" sz="2600" dirty="0" smtClean="0">
                <a:solidFill>
                  <a:srgbClr val="0070C0"/>
                </a:solidFill>
              </a:rPr>
              <a:t>	</a:t>
            </a:r>
            <a:r>
              <a:rPr lang="en-US" altLang="zh-CN" sz="2600" dirty="0" err="1" smtClean="0">
                <a:solidFill>
                  <a:srgbClr val="0070C0"/>
                </a:solidFill>
              </a:rPr>
              <a:t>int</a:t>
            </a:r>
            <a:r>
              <a:rPr lang="en-US" altLang="zh-CN" sz="2600" dirty="0" smtClean="0">
                <a:solidFill>
                  <a:srgbClr val="0070C0"/>
                </a:solidFill>
              </a:rPr>
              <a:t> aperture;		</a:t>
            </a:r>
            <a:r>
              <a:rPr lang="en-US" altLang="zh-CN" sz="2600" dirty="0" smtClean="0">
                <a:solidFill>
                  <a:srgbClr val="00B050"/>
                </a:solidFill>
              </a:rPr>
              <a:t>// </a:t>
            </a:r>
            <a:r>
              <a:rPr lang="zh-CN" altLang="en-US" sz="2600" dirty="0" smtClean="0">
                <a:solidFill>
                  <a:srgbClr val="00B050"/>
                </a:solidFill>
              </a:rPr>
              <a:t>拉普拉斯内核的孔径大小</a:t>
            </a:r>
            <a:r>
              <a:rPr lang="en-US" altLang="zh-CN" sz="2600" dirty="0">
                <a:solidFill>
                  <a:srgbClr val="00B050"/>
                </a:solidFill>
              </a:rPr>
              <a:t>(</a:t>
            </a:r>
            <a:r>
              <a:rPr lang="zh-CN" altLang="en-US" sz="2600" dirty="0">
                <a:solidFill>
                  <a:srgbClr val="00B050"/>
                </a:solidFill>
              </a:rPr>
              <a:t>尺寸</a:t>
            </a:r>
            <a:r>
              <a:rPr lang="en-US" altLang="zh-CN" sz="2600" dirty="0">
                <a:solidFill>
                  <a:srgbClr val="00B050"/>
                </a:solidFill>
              </a:rPr>
              <a:t>)</a:t>
            </a:r>
          </a:p>
          <a:p>
            <a:pPr marL="109728" indent="0">
              <a:buNone/>
            </a:pPr>
            <a:r>
              <a:rPr lang="en-US" altLang="zh-CN" sz="2600" dirty="0" smtClean="0">
                <a:solidFill>
                  <a:srgbClr val="0070C0"/>
                </a:solidFill>
              </a:rPr>
              <a:t>public</a:t>
            </a:r>
            <a:r>
              <a:rPr lang="en-US" altLang="zh-CN" sz="2600" dirty="0">
                <a:solidFill>
                  <a:srgbClr val="0070C0"/>
                </a:solidFill>
              </a:rPr>
              <a:t>:</a:t>
            </a:r>
          </a:p>
          <a:p>
            <a:pPr marL="109728" indent="0">
              <a:buNone/>
            </a:pPr>
            <a:r>
              <a:rPr lang="en-US" altLang="zh-CN" sz="2600" dirty="0">
                <a:solidFill>
                  <a:srgbClr val="0070C0"/>
                </a:solidFill>
              </a:rPr>
              <a:t>	</a:t>
            </a:r>
            <a:r>
              <a:rPr lang="en-US" altLang="zh-CN" sz="2600" dirty="0" err="1">
                <a:solidFill>
                  <a:srgbClr val="0070C0"/>
                </a:solidFill>
              </a:rPr>
              <a:t>CLaplacian</a:t>
            </a:r>
            <a:r>
              <a:rPr lang="en-US" altLang="zh-CN" sz="2600" dirty="0">
                <a:solidFill>
                  <a:srgbClr val="0070C0"/>
                </a:solidFill>
              </a:rPr>
              <a:t>() : aperture(3) </a:t>
            </a:r>
            <a:r>
              <a:rPr lang="en-US" altLang="zh-CN" sz="2600" dirty="0" smtClean="0">
                <a:solidFill>
                  <a:srgbClr val="0070C0"/>
                </a:solidFill>
              </a:rPr>
              <a:t>{}</a:t>
            </a:r>
            <a:endParaRPr lang="en-US" altLang="zh-CN" sz="2600" dirty="0">
              <a:solidFill>
                <a:srgbClr val="0070C0"/>
              </a:solidFill>
            </a:endParaRPr>
          </a:p>
          <a:p>
            <a:pPr marL="109728" indent="0">
              <a:buNone/>
            </a:pPr>
            <a:r>
              <a:rPr lang="en-US" altLang="zh-CN" sz="2600" dirty="0">
                <a:solidFill>
                  <a:srgbClr val="0070C0"/>
                </a:solidFill>
              </a:rPr>
              <a:t>	</a:t>
            </a:r>
            <a:r>
              <a:rPr lang="en-US" altLang="zh-CN" sz="2600" dirty="0">
                <a:solidFill>
                  <a:srgbClr val="00B050"/>
                </a:solidFill>
              </a:rPr>
              <a:t>// </a:t>
            </a:r>
            <a:r>
              <a:rPr lang="zh-CN" altLang="en-US" sz="2600" dirty="0">
                <a:solidFill>
                  <a:srgbClr val="00B050"/>
                </a:solidFill>
              </a:rPr>
              <a:t>设置内核的孔径大小</a:t>
            </a:r>
            <a:r>
              <a:rPr lang="en-US" altLang="zh-CN" sz="2600" dirty="0">
                <a:solidFill>
                  <a:srgbClr val="00B050"/>
                </a:solidFill>
              </a:rPr>
              <a:t>(</a:t>
            </a:r>
            <a:r>
              <a:rPr lang="zh-CN" altLang="en-US" sz="2600" dirty="0">
                <a:solidFill>
                  <a:srgbClr val="00B050"/>
                </a:solidFill>
              </a:rPr>
              <a:t>尺寸</a:t>
            </a:r>
            <a:r>
              <a:rPr lang="en-US" altLang="zh-CN" sz="2600" dirty="0">
                <a:solidFill>
                  <a:srgbClr val="00B050"/>
                </a:solidFill>
              </a:rPr>
              <a:t>)</a:t>
            </a:r>
          </a:p>
          <a:p>
            <a:pPr marL="109728" indent="0">
              <a:buNone/>
            </a:pPr>
            <a:r>
              <a:rPr lang="en-US" altLang="zh-CN" sz="2600" dirty="0">
                <a:solidFill>
                  <a:srgbClr val="0070C0"/>
                </a:solidFill>
              </a:rPr>
              <a:t>	void </a:t>
            </a:r>
            <a:r>
              <a:rPr lang="en-US" altLang="zh-CN" sz="2600" dirty="0" err="1">
                <a:solidFill>
                  <a:srgbClr val="0070C0"/>
                </a:solidFill>
              </a:rPr>
              <a:t>setAperture</a:t>
            </a:r>
            <a:r>
              <a:rPr lang="en-US" altLang="zh-CN" sz="2600" dirty="0">
                <a:solidFill>
                  <a:srgbClr val="0070C0"/>
                </a:solidFill>
              </a:rPr>
              <a:t>(</a:t>
            </a:r>
            <a:r>
              <a:rPr lang="en-US" altLang="zh-CN" sz="2600" dirty="0" err="1">
                <a:solidFill>
                  <a:srgbClr val="0070C0"/>
                </a:solidFill>
              </a:rPr>
              <a:t>int</a:t>
            </a:r>
            <a:r>
              <a:rPr lang="en-US" altLang="zh-CN" sz="2600" dirty="0">
                <a:solidFill>
                  <a:srgbClr val="0070C0"/>
                </a:solidFill>
              </a:rPr>
              <a:t> a) {</a:t>
            </a:r>
          </a:p>
          <a:p>
            <a:pPr marL="109728" indent="0">
              <a:buNone/>
            </a:pPr>
            <a:r>
              <a:rPr lang="en-US" altLang="zh-CN" sz="2600" dirty="0">
                <a:solidFill>
                  <a:srgbClr val="0070C0"/>
                </a:solidFill>
              </a:rPr>
              <a:t>		aperture = a;</a:t>
            </a:r>
          </a:p>
          <a:p>
            <a:pPr marL="109728" indent="0">
              <a:buNone/>
            </a:pPr>
            <a:r>
              <a:rPr lang="en-US" altLang="zh-CN" sz="2600" dirty="0">
                <a:solidFill>
                  <a:srgbClr val="0070C0"/>
                </a:solidFill>
              </a:rPr>
              <a:t>	</a:t>
            </a:r>
            <a:r>
              <a:rPr lang="en-US" altLang="zh-CN" sz="2600" dirty="0" smtClean="0">
                <a:solidFill>
                  <a:srgbClr val="0070C0"/>
                </a:solidFill>
              </a:rPr>
              <a:t>}</a:t>
            </a:r>
            <a:endParaRPr lang="en-US" altLang="zh-CN" sz="2600" dirty="0">
              <a:solidFill>
                <a:srgbClr val="0070C0"/>
              </a:solidFill>
            </a:endParaRPr>
          </a:p>
          <a:p>
            <a:pPr marL="109728" indent="0">
              <a:buNone/>
            </a:pPr>
            <a:r>
              <a:rPr lang="en-US" altLang="zh-CN" sz="2600" dirty="0">
                <a:solidFill>
                  <a:srgbClr val="0070C0"/>
                </a:solidFill>
              </a:rPr>
              <a:t>	</a:t>
            </a:r>
            <a:r>
              <a:rPr lang="en-US" altLang="zh-CN" sz="2600" dirty="0">
                <a:solidFill>
                  <a:srgbClr val="00B050"/>
                </a:solidFill>
              </a:rPr>
              <a:t>// </a:t>
            </a:r>
            <a:r>
              <a:rPr lang="zh-CN" altLang="en-US" sz="2600" dirty="0">
                <a:solidFill>
                  <a:srgbClr val="00B050"/>
                </a:solidFill>
              </a:rPr>
              <a:t>计算浮点数类型的</a:t>
            </a:r>
            <a:r>
              <a:rPr lang="zh-CN" altLang="en-US" sz="2600" dirty="0" smtClean="0">
                <a:solidFill>
                  <a:srgbClr val="00B050"/>
                </a:solidFill>
              </a:rPr>
              <a:t>拉普拉斯滤波结果</a:t>
            </a:r>
            <a:endParaRPr lang="zh-CN" altLang="en-US" sz="2600" dirty="0">
              <a:solidFill>
                <a:srgbClr val="00B050"/>
              </a:solidFill>
            </a:endParaRPr>
          </a:p>
          <a:p>
            <a:pPr marL="109728" indent="0">
              <a:buNone/>
            </a:pPr>
            <a:r>
              <a:rPr lang="zh-CN" altLang="en-US" sz="2600" dirty="0">
                <a:solidFill>
                  <a:srgbClr val="0070C0"/>
                </a:solidFill>
              </a:rPr>
              <a:t>	</a:t>
            </a:r>
            <a:r>
              <a:rPr lang="en-US" altLang="zh-CN" sz="2600" dirty="0">
                <a:solidFill>
                  <a:srgbClr val="0070C0"/>
                </a:solidFill>
              </a:rPr>
              <a:t>cv::Mat </a:t>
            </a:r>
            <a:r>
              <a:rPr lang="en-US" altLang="zh-CN" sz="2600" dirty="0" err="1">
                <a:solidFill>
                  <a:srgbClr val="0070C0"/>
                </a:solidFill>
              </a:rPr>
              <a:t>computeLaplacian</a:t>
            </a:r>
            <a:r>
              <a:rPr lang="en-US" altLang="zh-CN" sz="2600" dirty="0">
                <a:solidFill>
                  <a:srgbClr val="0070C0"/>
                </a:solidFill>
              </a:rPr>
              <a:t>(</a:t>
            </a:r>
            <a:r>
              <a:rPr lang="en-US" altLang="zh-CN" sz="2600" dirty="0" err="1">
                <a:solidFill>
                  <a:srgbClr val="0070C0"/>
                </a:solidFill>
              </a:rPr>
              <a:t>const</a:t>
            </a:r>
            <a:r>
              <a:rPr lang="en-US" altLang="zh-CN" sz="2600" dirty="0">
                <a:solidFill>
                  <a:srgbClr val="0070C0"/>
                </a:solidFill>
              </a:rPr>
              <a:t> cv::Mat&amp; image) {</a:t>
            </a:r>
          </a:p>
          <a:p>
            <a:pPr marL="109728" indent="0">
              <a:buNone/>
            </a:pPr>
            <a:r>
              <a:rPr lang="en-US" altLang="zh-CN" sz="2600" dirty="0">
                <a:solidFill>
                  <a:srgbClr val="0070C0"/>
                </a:solidFill>
              </a:rPr>
              <a:t>		cv::Mat </a:t>
            </a:r>
            <a:r>
              <a:rPr lang="en-US" altLang="zh-CN" sz="2600" dirty="0" err="1">
                <a:solidFill>
                  <a:srgbClr val="0070C0"/>
                </a:solidFill>
              </a:rPr>
              <a:t>laplace</a:t>
            </a:r>
            <a:r>
              <a:rPr lang="en-US" altLang="zh-CN" sz="2600" dirty="0">
                <a:solidFill>
                  <a:srgbClr val="0070C0"/>
                </a:solidFill>
              </a:rPr>
              <a:t>;	</a:t>
            </a:r>
            <a:r>
              <a:rPr lang="en-US" altLang="zh-CN" sz="2600" dirty="0">
                <a:solidFill>
                  <a:srgbClr val="00B050"/>
                </a:solidFill>
              </a:rPr>
              <a:t>// </a:t>
            </a:r>
            <a:r>
              <a:rPr lang="zh-CN" altLang="en-US" sz="2600" dirty="0">
                <a:solidFill>
                  <a:srgbClr val="00B050"/>
                </a:solidFill>
              </a:rPr>
              <a:t>存放</a:t>
            </a:r>
            <a:r>
              <a:rPr lang="zh-CN" altLang="en-US" sz="2600" dirty="0" smtClean="0">
                <a:solidFill>
                  <a:srgbClr val="00B050"/>
                </a:solidFill>
              </a:rPr>
              <a:t>拉普拉斯滤波结果</a:t>
            </a:r>
            <a:r>
              <a:rPr lang="zh-CN" altLang="en-US" sz="2600" dirty="0">
                <a:solidFill>
                  <a:srgbClr val="00B050"/>
                </a:solidFill>
              </a:rPr>
              <a:t>图</a:t>
            </a:r>
          </a:p>
          <a:p>
            <a:pPr marL="109728" indent="0">
              <a:buNone/>
            </a:pPr>
            <a:r>
              <a:rPr lang="zh-CN" altLang="en-US" sz="2600" dirty="0">
                <a:solidFill>
                  <a:srgbClr val="0070C0"/>
                </a:solidFill>
              </a:rPr>
              <a:t>		</a:t>
            </a:r>
            <a:r>
              <a:rPr lang="en-US" altLang="zh-CN" sz="2600" dirty="0">
                <a:solidFill>
                  <a:srgbClr val="00B050"/>
                </a:solidFill>
              </a:rPr>
              <a:t>// </a:t>
            </a:r>
            <a:r>
              <a:rPr lang="zh-CN" altLang="en-US" sz="2600" dirty="0">
                <a:solidFill>
                  <a:srgbClr val="00B050"/>
                </a:solidFill>
              </a:rPr>
              <a:t>计算</a:t>
            </a:r>
            <a:r>
              <a:rPr lang="zh-CN" altLang="en-US" sz="2600" dirty="0" smtClean="0">
                <a:solidFill>
                  <a:srgbClr val="00B050"/>
                </a:solidFill>
              </a:rPr>
              <a:t>拉普拉斯滤波结果</a:t>
            </a:r>
            <a:endParaRPr lang="zh-CN" altLang="en-US" sz="2600" dirty="0">
              <a:solidFill>
                <a:srgbClr val="00B050"/>
              </a:solidFill>
            </a:endParaRPr>
          </a:p>
          <a:p>
            <a:pPr marL="109728" indent="0">
              <a:buNone/>
            </a:pPr>
            <a:r>
              <a:rPr lang="zh-CN" altLang="en-US" sz="2600" dirty="0">
                <a:solidFill>
                  <a:srgbClr val="0070C0"/>
                </a:solidFill>
              </a:rPr>
              <a:t>		</a:t>
            </a:r>
            <a:r>
              <a:rPr lang="en-US" altLang="zh-CN" sz="2600" dirty="0">
                <a:solidFill>
                  <a:srgbClr val="0070C0"/>
                </a:solidFill>
              </a:rPr>
              <a:t>cv::</a:t>
            </a:r>
            <a:r>
              <a:rPr lang="en-US" altLang="zh-CN" sz="2600" dirty="0">
                <a:solidFill>
                  <a:srgbClr val="FF0000"/>
                </a:solidFill>
              </a:rPr>
              <a:t>Laplacian</a:t>
            </a:r>
            <a:r>
              <a:rPr lang="en-US" altLang="zh-CN" sz="2600" dirty="0">
                <a:solidFill>
                  <a:srgbClr val="0070C0"/>
                </a:solidFill>
              </a:rPr>
              <a:t>(image, </a:t>
            </a:r>
            <a:r>
              <a:rPr lang="en-US" altLang="zh-CN" sz="2600" dirty="0" err="1">
                <a:solidFill>
                  <a:srgbClr val="0070C0"/>
                </a:solidFill>
              </a:rPr>
              <a:t>laplace</a:t>
            </a:r>
            <a:r>
              <a:rPr lang="en-US" altLang="zh-CN" sz="2600" dirty="0">
                <a:solidFill>
                  <a:srgbClr val="0070C0"/>
                </a:solidFill>
              </a:rPr>
              <a:t>, CV_32F, aperture);</a:t>
            </a:r>
          </a:p>
          <a:p>
            <a:pPr marL="109728" indent="0">
              <a:buNone/>
            </a:pPr>
            <a:r>
              <a:rPr lang="en-US" altLang="zh-CN" sz="2600" dirty="0">
                <a:solidFill>
                  <a:srgbClr val="0070C0"/>
                </a:solidFill>
              </a:rPr>
              <a:t>		return </a:t>
            </a:r>
            <a:r>
              <a:rPr lang="en-US" altLang="zh-CN" sz="2600" dirty="0" err="1">
                <a:solidFill>
                  <a:srgbClr val="0070C0"/>
                </a:solidFill>
              </a:rPr>
              <a:t>laplace</a:t>
            </a:r>
            <a:r>
              <a:rPr lang="en-US" altLang="zh-CN" sz="2600" dirty="0">
                <a:solidFill>
                  <a:srgbClr val="0070C0"/>
                </a:solidFill>
              </a:rPr>
              <a:t>;</a:t>
            </a:r>
          </a:p>
          <a:p>
            <a:pPr marL="109728" indent="0">
              <a:buNone/>
            </a:pPr>
            <a:r>
              <a:rPr lang="en-US" altLang="zh-CN" sz="2600" dirty="0">
                <a:solidFill>
                  <a:srgbClr val="0070C0"/>
                </a:solidFill>
              </a:rPr>
              <a:t>	}</a:t>
            </a:r>
            <a:endParaRPr lang="zh-CN" altLang="en-US" sz="2600" dirty="0">
              <a:solidFill>
                <a:srgbClr val="0070C0"/>
              </a:solidFill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2149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57200" y="404664"/>
            <a:ext cx="8229600" cy="5976664"/>
          </a:xfrm>
        </p:spPr>
        <p:txBody>
          <a:bodyPr>
            <a:normAutofit fontScale="55000" lnSpcReduction="20000"/>
          </a:bodyPr>
          <a:lstStyle/>
          <a:p>
            <a:r>
              <a:rPr lang="zh-CN" altLang="en-US" sz="4400" dirty="0" smtClean="0"/>
              <a:t>编写类实现拉普拉斯滤波</a:t>
            </a:r>
            <a:r>
              <a:rPr lang="en-US" altLang="zh-CN" sz="4400" dirty="0" smtClean="0"/>
              <a:t>(</a:t>
            </a:r>
            <a:r>
              <a:rPr lang="zh-CN" altLang="en-US" sz="4400" dirty="0" smtClean="0"/>
              <a:t>续</a:t>
            </a:r>
            <a:r>
              <a:rPr lang="en-US" altLang="zh-CN" sz="4400" dirty="0" smtClean="0"/>
              <a:t>)</a:t>
            </a:r>
            <a:r>
              <a:rPr lang="zh-CN" altLang="en-US" sz="4400" dirty="0" smtClean="0"/>
              <a:t>：</a:t>
            </a:r>
            <a:endParaRPr lang="en-US" altLang="zh-CN" sz="4400" dirty="0" smtClean="0"/>
          </a:p>
          <a:p>
            <a:pPr marL="109728" indent="0">
              <a:buNone/>
            </a:pPr>
            <a:r>
              <a:rPr lang="en-US" altLang="zh-CN" sz="2600" dirty="0" smtClean="0">
                <a:solidFill>
                  <a:srgbClr val="0070C0"/>
                </a:solidFill>
              </a:rPr>
              <a:t>	</a:t>
            </a:r>
            <a:r>
              <a:rPr lang="en-US" altLang="zh-CN" sz="3200" dirty="0" smtClean="0">
                <a:solidFill>
                  <a:srgbClr val="00B050"/>
                </a:solidFill>
              </a:rPr>
              <a:t>// </a:t>
            </a:r>
            <a:r>
              <a:rPr lang="zh-CN" altLang="en-US" sz="3200" dirty="0">
                <a:solidFill>
                  <a:srgbClr val="00B050"/>
                </a:solidFill>
              </a:rPr>
              <a:t>应用拉普拉斯滤波并获得可显示的结果图</a:t>
            </a:r>
          </a:p>
          <a:p>
            <a:pPr marL="109728" indent="0">
              <a:buNone/>
            </a:pPr>
            <a:r>
              <a:rPr lang="zh-CN" altLang="en-US" sz="3200" dirty="0">
                <a:solidFill>
                  <a:srgbClr val="0070C0"/>
                </a:solidFill>
              </a:rPr>
              <a:t>	</a:t>
            </a:r>
            <a:r>
              <a:rPr lang="en-US" altLang="zh-CN" sz="3200" dirty="0">
                <a:solidFill>
                  <a:srgbClr val="0070C0"/>
                </a:solidFill>
              </a:rPr>
              <a:t>cv::Mat </a:t>
            </a:r>
            <a:r>
              <a:rPr lang="en-US" altLang="zh-CN" sz="3200" dirty="0" err="1">
                <a:solidFill>
                  <a:srgbClr val="0070C0"/>
                </a:solidFill>
              </a:rPr>
              <a:t>getLaplacianImage</a:t>
            </a:r>
            <a:r>
              <a:rPr lang="en-US" altLang="zh-CN" sz="3200" dirty="0">
                <a:solidFill>
                  <a:srgbClr val="0070C0"/>
                </a:solidFill>
              </a:rPr>
              <a:t>(</a:t>
            </a:r>
            <a:r>
              <a:rPr lang="en-US" altLang="zh-CN" sz="3200" dirty="0" err="1">
                <a:solidFill>
                  <a:srgbClr val="0070C0"/>
                </a:solidFill>
              </a:rPr>
              <a:t>const</a:t>
            </a:r>
            <a:r>
              <a:rPr lang="en-US" altLang="zh-CN" sz="3200" dirty="0">
                <a:solidFill>
                  <a:srgbClr val="0070C0"/>
                </a:solidFill>
              </a:rPr>
              <a:t> cv::Mat&amp; image, </a:t>
            </a:r>
            <a:endParaRPr lang="en-US" altLang="zh-CN" sz="3200" dirty="0" smtClean="0">
              <a:solidFill>
                <a:srgbClr val="0070C0"/>
              </a:solidFill>
            </a:endParaRPr>
          </a:p>
          <a:p>
            <a:pPr marL="109728" indent="0">
              <a:buNone/>
            </a:pPr>
            <a:r>
              <a:rPr lang="en-US" altLang="zh-CN" sz="3200" dirty="0">
                <a:solidFill>
                  <a:srgbClr val="0070C0"/>
                </a:solidFill>
              </a:rPr>
              <a:t>	</a:t>
            </a:r>
            <a:r>
              <a:rPr lang="en-US" altLang="zh-CN" sz="3200" dirty="0" smtClean="0">
                <a:solidFill>
                  <a:srgbClr val="0070C0"/>
                </a:solidFill>
              </a:rPr>
              <a:t>			double </a:t>
            </a:r>
            <a:r>
              <a:rPr lang="en-US" altLang="zh-CN" sz="3200" dirty="0">
                <a:solidFill>
                  <a:srgbClr val="0070C0"/>
                </a:solidFill>
              </a:rPr>
              <a:t>scale = -1.0) {</a:t>
            </a:r>
          </a:p>
          <a:p>
            <a:pPr marL="109728" indent="0">
              <a:buNone/>
            </a:pPr>
            <a:r>
              <a:rPr lang="en-US" altLang="zh-CN" sz="3200" dirty="0">
                <a:solidFill>
                  <a:srgbClr val="0070C0"/>
                </a:solidFill>
              </a:rPr>
              <a:t>		</a:t>
            </a:r>
            <a:r>
              <a:rPr lang="en-US" altLang="zh-CN" sz="3200" dirty="0">
                <a:solidFill>
                  <a:srgbClr val="00B050"/>
                </a:solidFill>
              </a:rPr>
              <a:t>// </a:t>
            </a:r>
            <a:r>
              <a:rPr lang="zh-CN" altLang="en-US" sz="3200" dirty="0">
                <a:solidFill>
                  <a:srgbClr val="00B050"/>
                </a:solidFill>
              </a:rPr>
              <a:t>应用拉普拉斯滤波</a:t>
            </a:r>
          </a:p>
          <a:p>
            <a:pPr marL="109728" indent="0">
              <a:buNone/>
            </a:pPr>
            <a:r>
              <a:rPr lang="zh-CN" altLang="en-US" sz="3200" dirty="0">
                <a:solidFill>
                  <a:srgbClr val="0070C0"/>
                </a:solidFill>
              </a:rPr>
              <a:t>		</a:t>
            </a:r>
            <a:r>
              <a:rPr lang="en-US" altLang="zh-CN" sz="3200" dirty="0">
                <a:solidFill>
                  <a:srgbClr val="0070C0"/>
                </a:solidFill>
              </a:rPr>
              <a:t>cv::Mat </a:t>
            </a:r>
            <a:r>
              <a:rPr lang="en-US" altLang="zh-CN" sz="3200" dirty="0" err="1">
                <a:solidFill>
                  <a:srgbClr val="0070C0"/>
                </a:solidFill>
              </a:rPr>
              <a:t>laplace</a:t>
            </a:r>
            <a:r>
              <a:rPr lang="en-US" altLang="zh-CN" sz="3200" dirty="0">
                <a:solidFill>
                  <a:srgbClr val="0070C0"/>
                </a:solidFill>
              </a:rPr>
              <a:t> = </a:t>
            </a:r>
            <a:r>
              <a:rPr lang="en-US" altLang="zh-CN" sz="3200" dirty="0" err="1">
                <a:solidFill>
                  <a:srgbClr val="FF0000"/>
                </a:solidFill>
              </a:rPr>
              <a:t>computeLaplacian</a:t>
            </a:r>
            <a:r>
              <a:rPr lang="en-US" altLang="zh-CN" sz="3200" dirty="0">
                <a:solidFill>
                  <a:srgbClr val="0070C0"/>
                </a:solidFill>
              </a:rPr>
              <a:t>(image); </a:t>
            </a:r>
          </a:p>
          <a:p>
            <a:pPr marL="109728" indent="0">
              <a:buNone/>
            </a:pPr>
            <a:r>
              <a:rPr lang="en-US" altLang="zh-CN" sz="3200" dirty="0">
                <a:solidFill>
                  <a:srgbClr val="0070C0"/>
                </a:solidFill>
              </a:rPr>
              <a:t>		</a:t>
            </a:r>
            <a:r>
              <a:rPr lang="en-US" altLang="zh-CN" sz="3200" dirty="0">
                <a:solidFill>
                  <a:srgbClr val="00B050"/>
                </a:solidFill>
              </a:rPr>
              <a:t>// </a:t>
            </a:r>
            <a:r>
              <a:rPr lang="zh-CN" altLang="en-US" sz="3200" dirty="0">
                <a:solidFill>
                  <a:srgbClr val="00B050"/>
                </a:solidFill>
              </a:rPr>
              <a:t>如果</a:t>
            </a:r>
            <a:r>
              <a:rPr lang="en-US" altLang="zh-CN" sz="3200" dirty="0">
                <a:solidFill>
                  <a:srgbClr val="00B050"/>
                </a:solidFill>
              </a:rPr>
              <a:t>scale&lt;0</a:t>
            </a:r>
            <a:r>
              <a:rPr lang="zh-CN" altLang="en-US" sz="3200" dirty="0">
                <a:solidFill>
                  <a:srgbClr val="00B050"/>
                </a:solidFill>
              </a:rPr>
              <a:t>，自动设置缩放系数，</a:t>
            </a:r>
          </a:p>
          <a:p>
            <a:pPr marL="109728" indent="0">
              <a:buNone/>
            </a:pPr>
            <a:r>
              <a:rPr lang="zh-CN" altLang="en-US" sz="3200" dirty="0">
                <a:solidFill>
                  <a:srgbClr val="00B050"/>
                </a:solidFill>
              </a:rPr>
              <a:t>		</a:t>
            </a:r>
            <a:r>
              <a:rPr lang="en-US" altLang="zh-CN" sz="3200" dirty="0">
                <a:solidFill>
                  <a:srgbClr val="00B050"/>
                </a:solidFill>
              </a:rPr>
              <a:t>// </a:t>
            </a:r>
            <a:r>
              <a:rPr lang="zh-CN" altLang="en-US" sz="3200" dirty="0">
                <a:solidFill>
                  <a:srgbClr val="00B050"/>
                </a:solidFill>
              </a:rPr>
              <a:t>保证后面</a:t>
            </a:r>
            <a:r>
              <a:rPr lang="en-US" altLang="zh-CN" sz="3200" dirty="0" err="1">
                <a:solidFill>
                  <a:srgbClr val="00B050"/>
                </a:solidFill>
              </a:rPr>
              <a:t>convertTo</a:t>
            </a:r>
            <a:r>
              <a:rPr lang="zh-CN" altLang="en-US" sz="3200" dirty="0">
                <a:solidFill>
                  <a:srgbClr val="00B050"/>
                </a:solidFill>
              </a:rPr>
              <a:t>结果像素值在</a:t>
            </a:r>
            <a:r>
              <a:rPr lang="en-US" altLang="zh-CN" sz="3200" dirty="0">
                <a:solidFill>
                  <a:srgbClr val="00B050"/>
                </a:solidFill>
              </a:rPr>
              <a:t>(0, 255]</a:t>
            </a:r>
          </a:p>
          <a:p>
            <a:pPr marL="109728" indent="0">
              <a:buNone/>
            </a:pPr>
            <a:r>
              <a:rPr lang="en-US" altLang="zh-CN" sz="3200" dirty="0">
                <a:solidFill>
                  <a:srgbClr val="0070C0"/>
                </a:solidFill>
              </a:rPr>
              <a:t>		if (scale &lt; 0) {</a:t>
            </a:r>
          </a:p>
          <a:p>
            <a:pPr marL="109728" indent="0">
              <a:buNone/>
            </a:pPr>
            <a:r>
              <a:rPr lang="en-US" altLang="zh-CN" sz="3200" dirty="0">
                <a:solidFill>
                  <a:srgbClr val="0070C0"/>
                </a:solidFill>
              </a:rPr>
              <a:t>			double </a:t>
            </a:r>
            <a:r>
              <a:rPr lang="en-US" altLang="zh-CN" sz="3200" dirty="0" err="1">
                <a:solidFill>
                  <a:srgbClr val="0070C0"/>
                </a:solidFill>
              </a:rPr>
              <a:t>lapmin</a:t>
            </a:r>
            <a:r>
              <a:rPr lang="en-US" altLang="zh-CN" sz="3200" dirty="0">
                <a:solidFill>
                  <a:srgbClr val="0070C0"/>
                </a:solidFill>
              </a:rPr>
              <a:t>, </a:t>
            </a:r>
            <a:r>
              <a:rPr lang="en-US" altLang="zh-CN" sz="3200" dirty="0" err="1">
                <a:solidFill>
                  <a:srgbClr val="0070C0"/>
                </a:solidFill>
              </a:rPr>
              <a:t>lapmax</a:t>
            </a:r>
            <a:r>
              <a:rPr lang="en-US" altLang="zh-CN" sz="3200" dirty="0">
                <a:solidFill>
                  <a:srgbClr val="0070C0"/>
                </a:solidFill>
              </a:rPr>
              <a:t>;</a:t>
            </a:r>
          </a:p>
          <a:p>
            <a:pPr marL="109728" indent="0">
              <a:buNone/>
            </a:pPr>
            <a:r>
              <a:rPr lang="en-US" altLang="zh-CN" sz="3200" dirty="0">
                <a:solidFill>
                  <a:srgbClr val="0070C0"/>
                </a:solidFill>
              </a:rPr>
              <a:t>			</a:t>
            </a:r>
            <a:r>
              <a:rPr lang="en-US" altLang="zh-CN" sz="3200" dirty="0">
                <a:solidFill>
                  <a:srgbClr val="00B050"/>
                </a:solidFill>
              </a:rPr>
              <a:t>// </a:t>
            </a:r>
            <a:r>
              <a:rPr lang="zh-CN" altLang="en-US" sz="3200" dirty="0">
                <a:solidFill>
                  <a:srgbClr val="00B050"/>
                </a:solidFill>
              </a:rPr>
              <a:t>取得最小和最大拉普拉斯值</a:t>
            </a:r>
          </a:p>
          <a:p>
            <a:pPr marL="109728" indent="0">
              <a:buNone/>
            </a:pPr>
            <a:r>
              <a:rPr lang="zh-CN" altLang="en-US" sz="3200" dirty="0">
                <a:solidFill>
                  <a:srgbClr val="0070C0"/>
                </a:solidFill>
              </a:rPr>
              <a:t>			</a:t>
            </a:r>
            <a:r>
              <a:rPr lang="en-US" altLang="zh-CN" sz="3200" dirty="0">
                <a:solidFill>
                  <a:srgbClr val="0070C0"/>
                </a:solidFill>
              </a:rPr>
              <a:t>cv::</a:t>
            </a:r>
            <a:r>
              <a:rPr lang="en-US" altLang="zh-CN" sz="3200" dirty="0" err="1">
                <a:solidFill>
                  <a:srgbClr val="FF0000"/>
                </a:solidFill>
              </a:rPr>
              <a:t>minMaxLoc</a:t>
            </a:r>
            <a:r>
              <a:rPr lang="en-US" altLang="zh-CN" sz="3200" dirty="0">
                <a:solidFill>
                  <a:srgbClr val="0070C0"/>
                </a:solidFill>
              </a:rPr>
              <a:t>(</a:t>
            </a:r>
            <a:r>
              <a:rPr lang="en-US" altLang="zh-CN" sz="3200" dirty="0" err="1">
                <a:solidFill>
                  <a:srgbClr val="0070C0"/>
                </a:solidFill>
              </a:rPr>
              <a:t>laplace</a:t>
            </a:r>
            <a:r>
              <a:rPr lang="en-US" altLang="zh-CN" sz="3200" dirty="0">
                <a:solidFill>
                  <a:srgbClr val="0070C0"/>
                </a:solidFill>
              </a:rPr>
              <a:t>, &amp;</a:t>
            </a:r>
            <a:r>
              <a:rPr lang="en-US" altLang="zh-CN" sz="3200" dirty="0" err="1">
                <a:solidFill>
                  <a:srgbClr val="0070C0"/>
                </a:solidFill>
              </a:rPr>
              <a:t>lapmin</a:t>
            </a:r>
            <a:r>
              <a:rPr lang="en-US" altLang="zh-CN" sz="3200" dirty="0">
                <a:solidFill>
                  <a:srgbClr val="0070C0"/>
                </a:solidFill>
              </a:rPr>
              <a:t>, &amp;</a:t>
            </a:r>
            <a:r>
              <a:rPr lang="en-US" altLang="zh-CN" sz="3200" dirty="0" err="1">
                <a:solidFill>
                  <a:srgbClr val="0070C0"/>
                </a:solidFill>
              </a:rPr>
              <a:t>lapmax</a:t>
            </a:r>
            <a:r>
              <a:rPr lang="en-US" altLang="zh-CN" sz="3200" dirty="0">
                <a:solidFill>
                  <a:srgbClr val="0070C0"/>
                </a:solidFill>
              </a:rPr>
              <a:t>);</a:t>
            </a:r>
          </a:p>
          <a:p>
            <a:pPr marL="109728" indent="0">
              <a:buNone/>
            </a:pPr>
            <a:r>
              <a:rPr lang="en-US" altLang="zh-CN" sz="3200" dirty="0">
                <a:solidFill>
                  <a:srgbClr val="0070C0"/>
                </a:solidFill>
              </a:rPr>
              <a:t>			</a:t>
            </a:r>
            <a:r>
              <a:rPr lang="en-US" altLang="zh-CN" sz="3200" dirty="0">
                <a:solidFill>
                  <a:srgbClr val="00B050"/>
                </a:solidFill>
              </a:rPr>
              <a:t>// </a:t>
            </a:r>
            <a:r>
              <a:rPr lang="zh-CN" altLang="en-US" sz="3200" dirty="0">
                <a:solidFill>
                  <a:srgbClr val="00B050"/>
                </a:solidFill>
              </a:rPr>
              <a:t>缩放拉普拉斯算子到</a:t>
            </a:r>
            <a:r>
              <a:rPr lang="en-US" altLang="zh-CN" sz="3200" dirty="0">
                <a:solidFill>
                  <a:srgbClr val="00B050"/>
                </a:solidFill>
              </a:rPr>
              <a:t>127</a:t>
            </a:r>
          </a:p>
          <a:p>
            <a:pPr marL="109728" indent="0">
              <a:buNone/>
            </a:pPr>
            <a:r>
              <a:rPr lang="en-US" altLang="zh-CN" sz="3200" dirty="0">
                <a:solidFill>
                  <a:srgbClr val="0070C0"/>
                </a:solidFill>
              </a:rPr>
              <a:t>			</a:t>
            </a:r>
            <a:r>
              <a:rPr lang="en-US" altLang="zh-CN" sz="3200" dirty="0">
                <a:solidFill>
                  <a:srgbClr val="FF0000"/>
                </a:solidFill>
              </a:rPr>
              <a:t>scale</a:t>
            </a:r>
            <a:r>
              <a:rPr lang="en-US" altLang="zh-CN" sz="3200" dirty="0">
                <a:solidFill>
                  <a:srgbClr val="0070C0"/>
                </a:solidFill>
              </a:rPr>
              <a:t> = 127 / </a:t>
            </a:r>
            <a:r>
              <a:rPr lang="en-US" altLang="zh-CN" sz="3200" dirty="0" err="1">
                <a:solidFill>
                  <a:srgbClr val="0070C0"/>
                </a:solidFill>
              </a:rPr>
              <a:t>std</a:t>
            </a:r>
            <a:r>
              <a:rPr lang="en-US" altLang="zh-CN" sz="3200" dirty="0">
                <a:solidFill>
                  <a:srgbClr val="0070C0"/>
                </a:solidFill>
              </a:rPr>
              <a:t>::</a:t>
            </a:r>
            <a:r>
              <a:rPr lang="en-US" altLang="zh-CN" sz="3200" dirty="0">
                <a:solidFill>
                  <a:srgbClr val="FF0000"/>
                </a:solidFill>
              </a:rPr>
              <a:t>max</a:t>
            </a:r>
            <a:r>
              <a:rPr lang="en-US" altLang="zh-CN" sz="3200" dirty="0">
                <a:solidFill>
                  <a:srgbClr val="0070C0"/>
                </a:solidFill>
              </a:rPr>
              <a:t>(-</a:t>
            </a:r>
            <a:r>
              <a:rPr lang="en-US" altLang="zh-CN" sz="3200" dirty="0" err="1">
                <a:solidFill>
                  <a:srgbClr val="0070C0"/>
                </a:solidFill>
              </a:rPr>
              <a:t>lapmin</a:t>
            </a:r>
            <a:r>
              <a:rPr lang="en-US" altLang="zh-CN" sz="3200" dirty="0">
                <a:solidFill>
                  <a:srgbClr val="0070C0"/>
                </a:solidFill>
              </a:rPr>
              <a:t>, </a:t>
            </a:r>
            <a:r>
              <a:rPr lang="en-US" altLang="zh-CN" sz="3200" dirty="0" err="1">
                <a:solidFill>
                  <a:srgbClr val="0070C0"/>
                </a:solidFill>
              </a:rPr>
              <a:t>lapmax</a:t>
            </a:r>
            <a:r>
              <a:rPr lang="en-US" altLang="zh-CN" sz="3200" dirty="0">
                <a:solidFill>
                  <a:srgbClr val="0070C0"/>
                </a:solidFill>
              </a:rPr>
              <a:t>);</a:t>
            </a:r>
          </a:p>
          <a:p>
            <a:pPr marL="109728" indent="0">
              <a:buNone/>
            </a:pPr>
            <a:r>
              <a:rPr lang="en-US" altLang="zh-CN" sz="3200" dirty="0">
                <a:solidFill>
                  <a:srgbClr val="0070C0"/>
                </a:solidFill>
              </a:rPr>
              <a:t>		</a:t>
            </a:r>
            <a:r>
              <a:rPr lang="en-US" altLang="zh-CN" sz="3200" dirty="0" smtClean="0">
                <a:solidFill>
                  <a:srgbClr val="0070C0"/>
                </a:solidFill>
              </a:rPr>
              <a:t>}</a:t>
            </a:r>
            <a:endParaRPr lang="en-US" altLang="zh-CN" sz="3200" dirty="0">
              <a:solidFill>
                <a:srgbClr val="0070C0"/>
              </a:solidFill>
            </a:endParaRPr>
          </a:p>
          <a:p>
            <a:pPr marL="109728" indent="0">
              <a:buNone/>
            </a:pPr>
            <a:r>
              <a:rPr lang="en-US" altLang="zh-CN" sz="3200" dirty="0">
                <a:solidFill>
                  <a:srgbClr val="0070C0"/>
                </a:solidFill>
              </a:rPr>
              <a:t>		</a:t>
            </a:r>
            <a:r>
              <a:rPr lang="en-US" altLang="zh-CN" sz="3200" dirty="0">
                <a:solidFill>
                  <a:srgbClr val="00B050"/>
                </a:solidFill>
              </a:rPr>
              <a:t>// </a:t>
            </a:r>
            <a:r>
              <a:rPr lang="zh-CN" altLang="en-US" sz="3200" dirty="0">
                <a:solidFill>
                  <a:srgbClr val="00B050"/>
                </a:solidFill>
              </a:rPr>
              <a:t>生成灰度图像</a:t>
            </a:r>
          </a:p>
          <a:p>
            <a:pPr marL="109728" indent="0">
              <a:buNone/>
            </a:pPr>
            <a:r>
              <a:rPr lang="zh-CN" altLang="en-US" sz="3200" dirty="0">
                <a:solidFill>
                  <a:srgbClr val="0070C0"/>
                </a:solidFill>
              </a:rPr>
              <a:t>		</a:t>
            </a:r>
            <a:r>
              <a:rPr lang="en-US" altLang="zh-CN" sz="3200" dirty="0">
                <a:solidFill>
                  <a:srgbClr val="0070C0"/>
                </a:solidFill>
              </a:rPr>
              <a:t>cv::Mat </a:t>
            </a:r>
            <a:r>
              <a:rPr lang="en-US" altLang="zh-CN" sz="3200" dirty="0" err="1">
                <a:solidFill>
                  <a:srgbClr val="0070C0"/>
                </a:solidFill>
              </a:rPr>
              <a:t>laplaceImage</a:t>
            </a:r>
            <a:r>
              <a:rPr lang="en-US" altLang="zh-CN" sz="3200" dirty="0">
                <a:solidFill>
                  <a:srgbClr val="0070C0"/>
                </a:solidFill>
              </a:rPr>
              <a:t>;</a:t>
            </a:r>
          </a:p>
          <a:p>
            <a:pPr marL="109728" indent="0">
              <a:buNone/>
            </a:pPr>
            <a:r>
              <a:rPr lang="en-US" altLang="zh-CN" sz="3200" dirty="0">
                <a:solidFill>
                  <a:srgbClr val="0070C0"/>
                </a:solidFill>
              </a:rPr>
              <a:t>		</a:t>
            </a:r>
            <a:r>
              <a:rPr lang="en-US" altLang="zh-CN" sz="3200" dirty="0" err="1">
                <a:solidFill>
                  <a:srgbClr val="0070C0"/>
                </a:solidFill>
              </a:rPr>
              <a:t>laplace.</a:t>
            </a:r>
            <a:r>
              <a:rPr lang="en-US" altLang="zh-CN" sz="3200" dirty="0" err="1">
                <a:solidFill>
                  <a:srgbClr val="FF0000"/>
                </a:solidFill>
              </a:rPr>
              <a:t>convertTo</a:t>
            </a:r>
            <a:r>
              <a:rPr lang="en-US" altLang="zh-CN" sz="3200" dirty="0">
                <a:solidFill>
                  <a:srgbClr val="0070C0"/>
                </a:solidFill>
              </a:rPr>
              <a:t>(</a:t>
            </a:r>
            <a:r>
              <a:rPr lang="en-US" altLang="zh-CN" sz="3200" dirty="0" err="1">
                <a:solidFill>
                  <a:srgbClr val="0070C0"/>
                </a:solidFill>
              </a:rPr>
              <a:t>laplaceImage</a:t>
            </a:r>
            <a:r>
              <a:rPr lang="en-US" altLang="zh-CN" sz="3200" dirty="0">
                <a:solidFill>
                  <a:srgbClr val="0070C0"/>
                </a:solidFill>
              </a:rPr>
              <a:t>, CV_8U, </a:t>
            </a:r>
            <a:r>
              <a:rPr lang="en-US" altLang="zh-CN" sz="3200" dirty="0">
                <a:solidFill>
                  <a:srgbClr val="FF0000"/>
                </a:solidFill>
              </a:rPr>
              <a:t>scale</a:t>
            </a:r>
            <a:r>
              <a:rPr lang="en-US" altLang="zh-CN" sz="3200" dirty="0">
                <a:solidFill>
                  <a:srgbClr val="0070C0"/>
                </a:solidFill>
              </a:rPr>
              <a:t>, 128);</a:t>
            </a:r>
          </a:p>
          <a:p>
            <a:pPr marL="109728" indent="0">
              <a:buNone/>
            </a:pPr>
            <a:r>
              <a:rPr lang="en-US" altLang="zh-CN" sz="3200" dirty="0">
                <a:solidFill>
                  <a:srgbClr val="0070C0"/>
                </a:solidFill>
              </a:rPr>
              <a:t>		return </a:t>
            </a:r>
            <a:r>
              <a:rPr lang="en-US" altLang="zh-CN" sz="3200" dirty="0" err="1">
                <a:solidFill>
                  <a:srgbClr val="0070C0"/>
                </a:solidFill>
              </a:rPr>
              <a:t>laplaceImage</a:t>
            </a:r>
            <a:r>
              <a:rPr lang="en-US" altLang="zh-CN" sz="3200" dirty="0">
                <a:solidFill>
                  <a:srgbClr val="0070C0"/>
                </a:solidFill>
              </a:rPr>
              <a:t>;</a:t>
            </a:r>
          </a:p>
          <a:p>
            <a:pPr marL="109728" indent="0">
              <a:buNone/>
            </a:pPr>
            <a:r>
              <a:rPr lang="en-US" altLang="zh-CN" sz="3200" dirty="0">
                <a:solidFill>
                  <a:srgbClr val="0070C0"/>
                </a:solidFill>
              </a:rPr>
              <a:t>	</a:t>
            </a:r>
            <a:r>
              <a:rPr lang="en-US" altLang="zh-CN" sz="3200" dirty="0" smtClean="0">
                <a:solidFill>
                  <a:srgbClr val="0070C0"/>
                </a:solidFill>
              </a:rPr>
              <a:t>}</a:t>
            </a:r>
          </a:p>
          <a:p>
            <a:pPr marL="109728" indent="0">
              <a:buNone/>
            </a:pPr>
            <a:r>
              <a:rPr lang="en-US" altLang="zh-CN" sz="3200" dirty="0">
                <a:solidFill>
                  <a:srgbClr val="0070C0"/>
                </a:solidFill>
              </a:rPr>
              <a:t>}</a:t>
            </a:r>
            <a:endParaRPr lang="zh-CN" altLang="en-US" sz="3200" dirty="0">
              <a:solidFill>
                <a:srgbClr val="0070C0"/>
              </a:solidFill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7991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57200" y="404664"/>
            <a:ext cx="8229600" cy="5976664"/>
          </a:xfrm>
        </p:spPr>
        <p:txBody>
          <a:bodyPr>
            <a:normAutofit fontScale="62500" lnSpcReduction="20000"/>
          </a:bodyPr>
          <a:lstStyle/>
          <a:p>
            <a:r>
              <a:rPr lang="zh-CN" altLang="en-US" sz="3800" dirty="0" smtClean="0"/>
              <a:t>在</a:t>
            </a:r>
            <a:r>
              <a:rPr lang="en-US" altLang="zh-CN" sz="3800" dirty="0" smtClean="0">
                <a:solidFill>
                  <a:srgbClr val="0070C0"/>
                </a:solidFill>
              </a:rPr>
              <a:t>main</a:t>
            </a:r>
            <a:r>
              <a:rPr lang="zh-CN" altLang="en-US" sz="3800" dirty="0" smtClean="0"/>
              <a:t>函数中测试不同尺寸的拉普拉斯滤波：</a:t>
            </a:r>
            <a:endParaRPr lang="en-US" altLang="zh-CN" sz="3800" dirty="0" smtClean="0"/>
          </a:p>
          <a:p>
            <a:pPr marL="109728" indent="0">
              <a:buNone/>
            </a:pPr>
            <a:r>
              <a:rPr lang="en-US" altLang="zh-CN" sz="2600" dirty="0" smtClean="0">
                <a:solidFill>
                  <a:srgbClr val="0070C0"/>
                </a:solidFill>
              </a:rPr>
              <a:t>	</a:t>
            </a:r>
            <a:r>
              <a:rPr lang="en-US" altLang="zh-CN" sz="3200" dirty="0">
                <a:solidFill>
                  <a:srgbClr val="00B050"/>
                </a:solidFill>
              </a:rPr>
              <a:t>// </a:t>
            </a:r>
            <a:r>
              <a:rPr lang="zh-CN" altLang="en-US" sz="3200" dirty="0">
                <a:solidFill>
                  <a:srgbClr val="00B050"/>
                </a:solidFill>
              </a:rPr>
              <a:t>读取并显示原图</a:t>
            </a:r>
          </a:p>
          <a:p>
            <a:pPr marL="109728" indent="0">
              <a:buNone/>
            </a:pPr>
            <a:r>
              <a:rPr lang="zh-CN" altLang="en-US" sz="3200" dirty="0">
                <a:solidFill>
                  <a:srgbClr val="00B050"/>
                </a:solidFill>
              </a:rPr>
              <a:t>	</a:t>
            </a:r>
            <a:r>
              <a:rPr lang="en-US" altLang="zh-CN" sz="3200" dirty="0">
                <a:solidFill>
                  <a:srgbClr val="0070C0"/>
                </a:solidFill>
              </a:rPr>
              <a:t>cv::Mat image = cv::</a:t>
            </a:r>
            <a:r>
              <a:rPr lang="en-US" altLang="zh-CN" sz="3200" dirty="0" err="1">
                <a:solidFill>
                  <a:srgbClr val="0070C0"/>
                </a:solidFill>
              </a:rPr>
              <a:t>imread</a:t>
            </a:r>
            <a:r>
              <a:rPr lang="en-US" altLang="zh-CN" sz="3200" dirty="0">
                <a:solidFill>
                  <a:srgbClr val="0070C0"/>
                </a:solidFill>
              </a:rPr>
              <a:t>("castle.jpg");</a:t>
            </a:r>
          </a:p>
          <a:p>
            <a:pPr marL="109728" indent="0">
              <a:buNone/>
            </a:pPr>
            <a:r>
              <a:rPr lang="en-US" altLang="zh-CN" sz="3200" dirty="0">
                <a:solidFill>
                  <a:srgbClr val="0070C0"/>
                </a:solidFill>
              </a:rPr>
              <a:t>	cv::</a:t>
            </a:r>
            <a:r>
              <a:rPr lang="en-US" altLang="zh-CN" sz="3200" dirty="0" err="1">
                <a:solidFill>
                  <a:srgbClr val="0070C0"/>
                </a:solidFill>
              </a:rPr>
              <a:t>imshow</a:t>
            </a:r>
            <a:r>
              <a:rPr lang="en-US" altLang="zh-CN" sz="3200" dirty="0">
                <a:solidFill>
                  <a:srgbClr val="0070C0"/>
                </a:solidFill>
              </a:rPr>
              <a:t>("</a:t>
            </a:r>
            <a:r>
              <a:rPr lang="zh-CN" altLang="en-US" sz="3200" dirty="0">
                <a:solidFill>
                  <a:srgbClr val="0070C0"/>
                </a:solidFill>
              </a:rPr>
              <a:t>原图</a:t>
            </a:r>
            <a:r>
              <a:rPr lang="en-US" altLang="zh-CN" sz="3200" dirty="0">
                <a:solidFill>
                  <a:srgbClr val="0070C0"/>
                </a:solidFill>
              </a:rPr>
              <a:t>", image);</a:t>
            </a:r>
          </a:p>
          <a:p>
            <a:pPr marL="109728" indent="0">
              <a:buNone/>
            </a:pPr>
            <a:endParaRPr lang="en-US" altLang="zh-CN" sz="3200" dirty="0">
              <a:solidFill>
                <a:srgbClr val="00B050"/>
              </a:solidFill>
            </a:endParaRPr>
          </a:p>
          <a:p>
            <a:pPr marL="109728" indent="0">
              <a:buNone/>
            </a:pPr>
            <a:r>
              <a:rPr lang="en-US" altLang="zh-CN" sz="3200" dirty="0">
                <a:solidFill>
                  <a:srgbClr val="00B050"/>
                </a:solidFill>
              </a:rPr>
              <a:t>	// </a:t>
            </a:r>
            <a:r>
              <a:rPr lang="zh-CN" altLang="en-US" sz="3200" dirty="0">
                <a:solidFill>
                  <a:srgbClr val="00B050"/>
                </a:solidFill>
              </a:rPr>
              <a:t>转灰度图</a:t>
            </a:r>
          </a:p>
          <a:p>
            <a:pPr marL="109728" indent="0">
              <a:buNone/>
            </a:pPr>
            <a:r>
              <a:rPr lang="zh-CN" altLang="en-US" sz="3200" dirty="0">
                <a:solidFill>
                  <a:srgbClr val="00B050"/>
                </a:solidFill>
              </a:rPr>
              <a:t>	</a:t>
            </a:r>
            <a:r>
              <a:rPr lang="en-US" altLang="zh-CN" sz="3200" dirty="0">
                <a:solidFill>
                  <a:srgbClr val="0070C0"/>
                </a:solidFill>
              </a:rPr>
              <a:t>cv::Mat gray;</a:t>
            </a:r>
          </a:p>
          <a:p>
            <a:pPr marL="109728" indent="0">
              <a:buNone/>
            </a:pPr>
            <a:r>
              <a:rPr lang="en-US" altLang="zh-CN" sz="3200" dirty="0">
                <a:solidFill>
                  <a:srgbClr val="0070C0"/>
                </a:solidFill>
              </a:rPr>
              <a:t>	cv::</a:t>
            </a:r>
            <a:r>
              <a:rPr lang="en-US" altLang="zh-CN" sz="3200" dirty="0" err="1">
                <a:solidFill>
                  <a:srgbClr val="0070C0"/>
                </a:solidFill>
              </a:rPr>
              <a:t>cvtColor</a:t>
            </a:r>
            <a:r>
              <a:rPr lang="en-US" altLang="zh-CN" sz="3200" dirty="0">
                <a:solidFill>
                  <a:srgbClr val="0070C0"/>
                </a:solidFill>
              </a:rPr>
              <a:t>(image, gray, cv::COLOR_BGR2GRAY);</a:t>
            </a:r>
          </a:p>
          <a:p>
            <a:pPr marL="109728" indent="0">
              <a:buNone/>
            </a:pPr>
            <a:r>
              <a:rPr lang="en-US" altLang="zh-CN" sz="3200" dirty="0">
                <a:solidFill>
                  <a:srgbClr val="0070C0"/>
                </a:solidFill>
              </a:rPr>
              <a:t>	cv::</a:t>
            </a:r>
            <a:r>
              <a:rPr lang="en-US" altLang="zh-CN" sz="3200" dirty="0" err="1">
                <a:solidFill>
                  <a:srgbClr val="0070C0"/>
                </a:solidFill>
              </a:rPr>
              <a:t>imshow</a:t>
            </a:r>
            <a:r>
              <a:rPr lang="en-US" altLang="zh-CN" sz="3200" dirty="0">
                <a:solidFill>
                  <a:srgbClr val="0070C0"/>
                </a:solidFill>
              </a:rPr>
              <a:t>("</a:t>
            </a:r>
            <a:r>
              <a:rPr lang="zh-CN" altLang="en-US" sz="3200" dirty="0">
                <a:solidFill>
                  <a:srgbClr val="0070C0"/>
                </a:solidFill>
              </a:rPr>
              <a:t>灰度图</a:t>
            </a:r>
            <a:r>
              <a:rPr lang="en-US" altLang="zh-CN" sz="3200" dirty="0">
                <a:solidFill>
                  <a:srgbClr val="0070C0"/>
                </a:solidFill>
              </a:rPr>
              <a:t>", gray);</a:t>
            </a:r>
          </a:p>
          <a:p>
            <a:pPr marL="109728" indent="0">
              <a:buNone/>
            </a:pPr>
            <a:endParaRPr lang="en-US" altLang="zh-CN" sz="3200" dirty="0">
              <a:solidFill>
                <a:srgbClr val="00B050"/>
              </a:solidFill>
            </a:endParaRPr>
          </a:p>
          <a:p>
            <a:pPr marL="109728" indent="0">
              <a:buNone/>
            </a:pPr>
            <a:r>
              <a:rPr lang="en-US" altLang="zh-CN" sz="3200" dirty="0">
                <a:solidFill>
                  <a:srgbClr val="00B050"/>
                </a:solidFill>
              </a:rPr>
              <a:t>	// </a:t>
            </a:r>
            <a:r>
              <a:rPr lang="zh-CN" altLang="en-US" sz="3200" dirty="0">
                <a:solidFill>
                  <a:srgbClr val="00B050"/>
                </a:solidFill>
              </a:rPr>
              <a:t>用</a:t>
            </a:r>
            <a:r>
              <a:rPr lang="en-US" altLang="zh-CN" sz="3200" dirty="0" err="1">
                <a:solidFill>
                  <a:srgbClr val="00B050"/>
                </a:solidFill>
              </a:rPr>
              <a:t>CLaplacian</a:t>
            </a:r>
            <a:r>
              <a:rPr lang="zh-CN" altLang="en-US" sz="3200" dirty="0">
                <a:solidFill>
                  <a:srgbClr val="00B050"/>
                </a:solidFill>
              </a:rPr>
              <a:t>类应用拉普拉斯算子</a:t>
            </a:r>
          </a:p>
          <a:p>
            <a:pPr marL="109728" indent="0">
              <a:buNone/>
            </a:pPr>
            <a:r>
              <a:rPr lang="zh-CN" altLang="en-US" sz="3200" dirty="0">
                <a:solidFill>
                  <a:srgbClr val="00B050"/>
                </a:solidFill>
              </a:rPr>
              <a:t>	</a:t>
            </a:r>
            <a:r>
              <a:rPr lang="en-US" altLang="zh-CN" sz="3200" dirty="0" err="1">
                <a:solidFill>
                  <a:srgbClr val="0070C0"/>
                </a:solidFill>
              </a:rPr>
              <a:t>CLaplacian</a:t>
            </a:r>
            <a:r>
              <a:rPr lang="en-US" altLang="zh-CN" sz="3200" dirty="0">
                <a:solidFill>
                  <a:srgbClr val="0070C0"/>
                </a:solidFill>
              </a:rPr>
              <a:t> </a:t>
            </a:r>
            <a:r>
              <a:rPr lang="en-US" altLang="zh-CN" sz="3200" dirty="0" err="1">
                <a:solidFill>
                  <a:srgbClr val="0070C0"/>
                </a:solidFill>
              </a:rPr>
              <a:t>laplacian</a:t>
            </a:r>
            <a:r>
              <a:rPr lang="en-US" altLang="zh-CN" sz="3200" dirty="0">
                <a:solidFill>
                  <a:srgbClr val="0070C0"/>
                </a:solidFill>
              </a:rPr>
              <a:t>;</a:t>
            </a:r>
          </a:p>
          <a:p>
            <a:pPr marL="109728" indent="0">
              <a:buNone/>
            </a:pPr>
            <a:r>
              <a:rPr lang="en-US" altLang="zh-CN" sz="3200" dirty="0">
                <a:solidFill>
                  <a:srgbClr val="0070C0"/>
                </a:solidFill>
              </a:rPr>
              <a:t>	</a:t>
            </a:r>
            <a:r>
              <a:rPr lang="en-US" altLang="zh-CN" sz="3200" dirty="0" err="1">
                <a:solidFill>
                  <a:srgbClr val="0070C0"/>
                </a:solidFill>
              </a:rPr>
              <a:t>laplacian.setAperture</a:t>
            </a:r>
            <a:r>
              <a:rPr lang="en-US" altLang="zh-CN" sz="3200" dirty="0">
                <a:solidFill>
                  <a:srgbClr val="0070C0"/>
                </a:solidFill>
              </a:rPr>
              <a:t>(3);</a:t>
            </a:r>
            <a:r>
              <a:rPr lang="en-US" altLang="zh-CN" sz="3200" dirty="0">
                <a:solidFill>
                  <a:srgbClr val="00B050"/>
                </a:solidFill>
              </a:rPr>
              <a:t>	// 3×3</a:t>
            </a:r>
            <a:r>
              <a:rPr lang="zh-CN" altLang="en-US" sz="3200" dirty="0">
                <a:solidFill>
                  <a:srgbClr val="00B050"/>
                </a:solidFill>
              </a:rPr>
              <a:t>的拉普拉斯算子</a:t>
            </a:r>
          </a:p>
          <a:p>
            <a:pPr marL="109728" indent="0">
              <a:buNone/>
            </a:pPr>
            <a:r>
              <a:rPr lang="en-US" altLang="zh-CN" sz="3200" dirty="0">
                <a:solidFill>
                  <a:srgbClr val="00B050"/>
                </a:solidFill>
              </a:rPr>
              <a:t>	</a:t>
            </a:r>
            <a:r>
              <a:rPr lang="en-US" altLang="zh-CN" sz="3200" dirty="0">
                <a:solidFill>
                  <a:srgbClr val="0070C0"/>
                </a:solidFill>
              </a:rPr>
              <a:t>cv::Mat laplaceImg3 = </a:t>
            </a:r>
            <a:r>
              <a:rPr lang="en-US" altLang="zh-CN" sz="3200" dirty="0" err="1">
                <a:solidFill>
                  <a:srgbClr val="0070C0"/>
                </a:solidFill>
              </a:rPr>
              <a:t>laplacian.getLaplacianImage</a:t>
            </a:r>
            <a:r>
              <a:rPr lang="en-US" altLang="zh-CN" sz="3200" dirty="0">
                <a:solidFill>
                  <a:srgbClr val="0070C0"/>
                </a:solidFill>
              </a:rPr>
              <a:t>(gray);</a:t>
            </a:r>
          </a:p>
          <a:p>
            <a:pPr marL="109728" indent="0">
              <a:buNone/>
            </a:pPr>
            <a:r>
              <a:rPr lang="en-US" altLang="zh-CN" sz="3200" dirty="0">
                <a:solidFill>
                  <a:srgbClr val="0070C0"/>
                </a:solidFill>
              </a:rPr>
              <a:t>	cv::</a:t>
            </a:r>
            <a:r>
              <a:rPr lang="en-US" altLang="zh-CN" sz="3200" dirty="0" err="1">
                <a:solidFill>
                  <a:srgbClr val="0070C0"/>
                </a:solidFill>
              </a:rPr>
              <a:t>imshow</a:t>
            </a:r>
            <a:r>
              <a:rPr lang="en-US" altLang="zh-CN" sz="3200" dirty="0">
                <a:solidFill>
                  <a:srgbClr val="0070C0"/>
                </a:solidFill>
              </a:rPr>
              <a:t>("</a:t>
            </a:r>
            <a:r>
              <a:rPr lang="zh-CN" altLang="en-US" sz="3200" dirty="0">
                <a:solidFill>
                  <a:srgbClr val="0070C0"/>
                </a:solidFill>
              </a:rPr>
              <a:t>拉普拉斯滤波结果</a:t>
            </a:r>
            <a:r>
              <a:rPr lang="en-US" altLang="zh-CN" sz="3200" dirty="0">
                <a:solidFill>
                  <a:srgbClr val="0070C0"/>
                </a:solidFill>
              </a:rPr>
              <a:t>(3×3)", laplaceImg3);</a:t>
            </a:r>
          </a:p>
          <a:p>
            <a:pPr marL="109728" indent="0">
              <a:buNone/>
            </a:pPr>
            <a:r>
              <a:rPr lang="en-US" altLang="zh-CN" sz="3200" dirty="0">
                <a:solidFill>
                  <a:srgbClr val="00B050"/>
                </a:solidFill>
              </a:rPr>
              <a:t>	</a:t>
            </a:r>
          </a:p>
          <a:p>
            <a:pPr marL="109728" indent="0">
              <a:buNone/>
            </a:pPr>
            <a:r>
              <a:rPr lang="en-US" altLang="zh-CN" sz="3200" dirty="0">
                <a:solidFill>
                  <a:srgbClr val="00B050"/>
                </a:solidFill>
              </a:rPr>
              <a:t>	</a:t>
            </a:r>
            <a:r>
              <a:rPr lang="en-US" altLang="zh-CN" sz="3200" dirty="0" err="1">
                <a:solidFill>
                  <a:srgbClr val="0070C0"/>
                </a:solidFill>
              </a:rPr>
              <a:t>laplacian.setAperture</a:t>
            </a:r>
            <a:r>
              <a:rPr lang="en-US" altLang="zh-CN" sz="3200" dirty="0">
                <a:solidFill>
                  <a:srgbClr val="0070C0"/>
                </a:solidFill>
              </a:rPr>
              <a:t>(7);</a:t>
            </a:r>
            <a:r>
              <a:rPr lang="en-US" altLang="zh-CN" sz="3200" dirty="0">
                <a:solidFill>
                  <a:srgbClr val="00B050"/>
                </a:solidFill>
              </a:rPr>
              <a:t>	// 7×7</a:t>
            </a:r>
            <a:r>
              <a:rPr lang="zh-CN" altLang="en-US" sz="3200" dirty="0">
                <a:solidFill>
                  <a:srgbClr val="00B050"/>
                </a:solidFill>
              </a:rPr>
              <a:t>的拉普拉斯算子</a:t>
            </a:r>
          </a:p>
          <a:p>
            <a:pPr marL="109728" indent="0">
              <a:buNone/>
            </a:pPr>
            <a:r>
              <a:rPr lang="en-US" altLang="zh-CN" sz="3200" dirty="0">
                <a:solidFill>
                  <a:srgbClr val="00B050"/>
                </a:solidFill>
              </a:rPr>
              <a:t>	</a:t>
            </a:r>
            <a:r>
              <a:rPr lang="en-US" altLang="zh-CN" sz="3200" dirty="0">
                <a:solidFill>
                  <a:srgbClr val="0070C0"/>
                </a:solidFill>
              </a:rPr>
              <a:t>cv::Mat laplaceImg7 = </a:t>
            </a:r>
            <a:r>
              <a:rPr lang="en-US" altLang="zh-CN" sz="3200" dirty="0" err="1">
                <a:solidFill>
                  <a:srgbClr val="0070C0"/>
                </a:solidFill>
              </a:rPr>
              <a:t>laplacian.getLaplacianImage</a:t>
            </a:r>
            <a:r>
              <a:rPr lang="en-US" altLang="zh-CN" sz="3200" dirty="0">
                <a:solidFill>
                  <a:srgbClr val="0070C0"/>
                </a:solidFill>
              </a:rPr>
              <a:t>(gray);</a:t>
            </a:r>
          </a:p>
          <a:p>
            <a:pPr marL="109728" indent="0">
              <a:buNone/>
            </a:pPr>
            <a:r>
              <a:rPr lang="en-US" altLang="zh-CN" sz="3200" dirty="0">
                <a:solidFill>
                  <a:srgbClr val="0070C0"/>
                </a:solidFill>
              </a:rPr>
              <a:t>	cv::</a:t>
            </a:r>
            <a:r>
              <a:rPr lang="en-US" altLang="zh-CN" sz="3200" dirty="0" err="1">
                <a:solidFill>
                  <a:srgbClr val="0070C0"/>
                </a:solidFill>
              </a:rPr>
              <a:t>imshow</a:t>
            </a:r>
            <a:r>
              <a:rPr lang="en-US" altLang="zh-CN" sz="3200" dirty="0">
                <a:solidFill>
                  <a:srgbClr val="0070C0"/>
                </a:solidFill>
              </a:rPr>
              <a:t>("</a:t>
            </a:r>
            <a:r>
              <a:rPr lang="zh-CN" altLang="en-US" sz="3200" dirty="0">
                <a:solidFill>
                  <a:srgbClr val="0070C0"/>
                </a:solidFill>
              </a:rPr>
              <a:t>拉普拉斯滤波结果</a:t>
            </a:r>
            <a:r>
              <a:rPr lang="en-US" altLang="zh-CN" sz="3200" dirty="0">
                <a:solidFill>
                  <a:srgbClr val="0070C0"/>
                </a:solidFill>
              </a:rPr>
              <a:t>(7×7)", laplaceImg7</a:t>
            </a:r>
            <a:r>
              <a:rPr lang="en-US" altLang="zh-CN" sz="3200" dirty="0" smtClean="0">
                <a:solidFill>
                  <a:srgbClr val="0070C0"/>
                </a:solidFill>
              </a:rPr>
              <a:t>);</a:t>
            </a:r>
            <a:endParaRPr lang="en-US" altLang="zh-CN" sz="3200" dirty="0">
              <a:solidFill>
                <a:srgbClr val="0070C0"/>
              </a:solidFill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3908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rgbClr val="0000FF"/>
                </a:solidFill>
              </a:rPr>
              <a:t>大尺寸</a:t>
            </a:r>
            <a:r>
              <a:rPr lang="zh-CN" altLang="en-US" dirty="0" smtClean="0"/>
              <a:t>的</a:t>
            </a:r>
            <a:r>
              <a:rPr lang="zh-CN" altLang="en-US" dirty="0" smtClean="0">
                <a:solidFill>
                  <a:srgbClr val="FF0000"/>
                </a:solidFill>
              </a:rPr>
              <a:t>拉普拉斯滤波</a:t>
            </a:r>
            <a:r>
              <a:rPr lang="zh-CN" altLang="en-US" dirty="0" smtClean="0"/>
              <a:t>相当于先应用</a:t>
            </a:r>
            <a:r>
              <a:rPr lang="zh-CN" altLang="en-US" dirty="0" smtClean="0">
                <a:solidFill>
                  <a:srgbClr val="FF0000"/>
                </a:solidFill>
              </a:rPr>
              <a:t>高斯滤波</a:t>
            </a:r>
            <a:r>
              <a:rPr lang="zh-CN" altLang="en-US" dirty="0" smtClean="0"/>
              <a:t>，再应用</a:t>
            </a:r>
            <a:r>
              <a:rPr lang="zh-CN" altLang="en-US" dirty="0" smtClean="0">
                <a:solidFill>
                  <a:srgbClr val="0000FF"/>
                </a:solidFill>
              </a:rPr>
              <a:t>小尺寸</a:t>
            </a:r>
            <a:r>
              <a:rPr lang="zh-CN" altLang="en-US" dirty="0" smtClean="0">
                <a:solidFill>
                  <a:srgbClr val="FF0000"/>
                </a:solidFill>
              </a:rPr>
              <a:t>拉普拉斯滤波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36</a:t>
            </a:fld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6.5 </a:t>
            </a:r>
            <a:r>
              <a:rPr lang="zh-CN" altLang="en-US" dirty="0"/>
              <a:t>计算拉普拉斯算子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636912"/>
            <a:ext cx="3429000" cy="258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2636911"/>
            <a:ext cx="3429000" cy="258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32563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zh-CN" altLang="en-US" sz="2400" dirty="0">
                <a:latin typeface="Times New Roman" panose="02020603050405020304" pitchFamily="18" charset="0"/>
              </a:rPr>
              <a:t>为了执行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</a:rPr>
              <a:t>锐化</a:t>
            </a:r>
            <a:r>
              <a:rPr lang="zh-CN" altLang="en-US" sz="2400" dirty="0">
                <a:latin typeface="Times New Roman" panose="02020603050405020304" pitchFamily="18" charset="0"/>
              </a:rPr>
              <a:t>处理，首先对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</a:rPr>
              <a:t>图像</a:t>
            </a:r>
            <a:r>
              <a:rPr lang="en-US" altLang="zh-CN" sz="2400" i="1" dirty="0">
                <a:solidFill>
                  <a:srgbClr val="0000FF"/>
                </a:solidFill>
                <a:latin typeface="Times New Roman" panose="02020603050405020304" pitchFamily="18" charset="0"/>
              </a:rPr>
              <a:t>I</a:t>
            </a:r>
            <a:r>
              <a:rPr lang="zh-CN" altLang="en-US" sz="2400" dirty="0">
                <a:latin typeface="Times New Roman" panose="02020603050405020304" pitchFamily="18" charset="0"/>
              </a:rPr>
              <a:t>进行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</a:rPr>
              <a:t>拉普拉斯滤波</a:t>
            </a:r>
            <a:r>
              <a:rPr lang="zh-CN" altLang="en-US" sz="2400" dirty="0">
                <a:latin typeface="Times New Roman" panose="02020603050405020304" pitchFamily="18" charset="0"/>
              </a:rPr>
              <a:t>，然后从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</a:rPr>
              <a:t>原图像</a:t>
            </a:r>
            <a:r>
              <a:rPr lang="zh-CN" altLang="en-US" sz="2400" dirty="0">
                <a:latin typeface="Times New Roman" panose="02020603050405020304" pitchFamily="18" charset="0"/>
              </a:rPr>
              <a:t>中减掉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</a:rPr>
              <a:t>滤波结果</a:t>
            </a:r>
            <a:r>
              <a:rPr lang="zh-CN" altLang="en-US" sz="2400" dirty="0">
                <a:latin typeface="Times New Roman" panose="02020603050405020304" pitchFamily="18" charset="0"/>
              </a:rPr>
              <a:t>的一部分：</a:t>
            </a:r>
            <a:endParaRPr lang="en-US" altLang="zh-CN" sz="2400" dirty="0">
              <a:latin typeface="Times New Roman" panose="02020603050405020304" pitchFamily="18" charset="0"/>
            </a:endParaRPr>
          </a:p>
          <a:p>
            <a:pPr algn="just"/>
            <a:endParaRPr lang="en-US" altLang="zh-CN" sz="2400" dirty="0">
              <a:latin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altLang="zh-CN" sz="2400" dirty="0">
                <a:latin typeface="Times New Roman" panose="02020603050405020304" pitchFamily="18" charset="0"/>
              </a:rPr>
              <a:t>    </a:t>
            </a:r>
            <a:r>
              <a:rPr lang="zh-CN" altLang="en-US" sz="2400" dirty="0">
                <a:latin typeface="Times New Roman" panose="02020603050405020304" pitchFamily="18" charset="0"/>
              </a:rPr>
              <a:t>其中</a:t>
            </a:r>
            <a:r>
              <a:rPr lang="en-US" altLang="zh-CN" sz="2400" i="1" dirty="0">
                <a:solidFill>
                  <a:srgbClr val="0000FF"/>
                </a:solidFill>
                <a:latin typeface="Times New Roman" panose="02020603050405020304" pitchFamily="18" charset="0"/>
              </a:rPr>
              <a:t>w</a:t>
            </a:r>
            <a:r>
              <a:rPr lang="zh-CN" altLang="en-US" sz="2400" dirty="0">
                <a:latin typeface="Times New Roman" panose="02020603050405020304" pitchFamily="18" charset="0"/>
              </a:rPr>
              <a:t>描述了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</a:rPr>
              <a:t>拉普拉斯滤波</a:t>
            </a:r>
            <a:r>
              <a:rPr lang="zh-CN" altLang="en-US" sz="2400" dirty="0">
                <a:latin typeface="Times New Roman" panose="02020603050405020304" pitchFamily="18" charset="0"/>
              </a:rPr>
              <a:t>结果被减去的比例</a:t>
            </a:r>
            <a:r>
              <a:rPr lang="zh-CN" altLang="en-US" sz="2400" dirty="0" smtClean="0">
                <a:latin typeface="Times New Roman" panose="02020603050405020304" pitchFamily="18" charset="0"/>
              </a:rPr>
              <a:t>，因此</a:t>
            </a:r>
            <a:r>
              <a:rPr lang="zh-CN" altLang="en-US" sz="2400" dirty="0">
                <a:latin typeface="Times New Roman" panose="02020603050405020304" pitchFamily="18" charset="0"/>
              </a:rPr>
              <a:t>描述了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</a:rPr>
              <a:t>锐化的强度</a:t>
            </a:r>
            <a:endParaRPr lang="en-US" altLang="zh-CN" sz="2400" dirty="0">
              <a:solidFill>
                <a:srgbClr val="FF0000"/>
              </a:solidFill>
              <a:latin typeface="Times New Roman" panose="02020603050405020304" pitchFamily="18" charset="0"/>
            </a:endParaRPr>
          </a:p>
          <a:p>
            <a:pPr algn="just"/>
            <a:r>
              <a:rPr lang="zh-CN" altLang="en-US" sz="2400" dirty="0">
                <a:latin typeface="Times New Roman" panose="02020603050405020304" pitchFamily="18" charset="0"/>
              </a:rPr>
              <a:t>问题：当</a:t>
            </a:r>
            <a:r>
              <a:rPr lang="en-US" altLang="zh-CN" sz="2400" i="1" dirty="0">
                <a:solidFill>
                  <a:srgbClr val="0000FF"/>
                </a:solidFill>
                <a:latin typeface="Times New Roman" panose="02020603050405020304" pitchFamily="18" charset="0"/>
              </a:rPr>
              <a:t>w</a:t>
            </a:r>
            <a:r>
              <a:rPr lang="zh-CN" altLang="en-US" sz="2400" dirty="0">
                <a:latin typeface="Times New Roman" panose="02020603050405020304" pitchFamily="18" charset="0"/>
              </a:rPr>
              <a:t>为</a:t>
            </a:r>
            <a:r>
              <a:rPr lang="en-US" altLang="zh-CN" sz="2400" dirty="0">
                <a:solidFill>
                  <a:srgbClr val="0000FF"/>
                </a:solidFill>
                <a:latin typeface="Times New Roman" panose="02020603050405020304" pitchFamily="18" charset="0"/>
              </a:rPr>
              <a:t>1</a:t>
            </a:r>
            <a:r>
              <a:rPr lang="zh-CN" altLang="en-US" sz="2400" dirty="0" smtClean="0">
                <a:latin typeface="Times New Roman" panose="02020603050405020304" pitchFamily="18" charset="0"/>
              </a:rPr>
              <a:t>时</a:t>
            </a:r>
            <a:r>
              <a:rPr lang="en-US" altLang="zh-CN" sz="2400" dirty="0" smtClean="0">
                <a:solidFill>
                  <a:srgbClr val="0000FF"/>
                </a:solidFill>
                <a:latin typeface="Times New Roman" panose="02020603050405020304" pitchFamily="18" charset="0"/>
              </a:rPr>
              <a:t>3×3</a:t>
            </a:r>
            <a:r>
              <a:rPr lang="zh-CN" altLang="en-US" sz="2400" dirty="0" smtClean="0">
                <a:latin typeface="Times New Roman" panose="02020603050405020304" pitchFamily="18" charset="0"/>
              </a:rPr>
              <a:t>锐化</a:t>
            </a:r>
            <a:r>
              <a:rPr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</a:rPr>
              <a:t>滤波矩阵</a:t>
            </a:r>
            <a:r>
              <a:rPr lang="zh-CN" altLang="en-US" sz="2400" dirty="0">
                <a:latin typeface="Times New Roman" panose="02020603050405020304" pitchFamily="18" charset="0"/>
              </a:rPr>
              <a:t>是怎样的？</a:t>
            </a:r>
            <a:endParaRPr lang="en-US" altLang="zh-CN" sz="2400" dirty="0">
              <a:latin typeface="Times New Roman" panose="02020603050405020304" pitchFamily="18" charset="0"/>
            </a:endParaRPr>
          </a:p>
          <a:p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37</a:t>
            </a:fld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6.5 </a:t>
            </a:r>
            <a:r>
              <a:rPr lang="zh-CN" altLang="en-US" dirty="0"/>
              <a:t>计算拉普拉斯算子</a:t>
            </a:r>
          </a:p>
        </p:txBody>
      </p:sp>
      <p:pic>
        <p:nvPicPr>
          <p:cNvPr id="6" name="Picture 2" descr="H:\教学\数字图像处理\2015\教材资源\BurgerBurge-En1-clips\chap07\p132-eqn7-3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2276872"/>
            <a:ext cx="2529846" cy="463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00578901"/>
              </p:ext>
            </p:extLst>
          </p:nvPr>
        </p:nvGraphicFramePr>
        <p:xfrm>
          <a:off x="3399904" y="4149080"/>
          <a:ext cx="2108200" cy="147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4" name="公式" r:id="rId4" imgW="1054080" imgH="736560" progId="Equation.3">
                  <p:embed/>
                </p:oleObj>
              </mc:Choice>
              <mc:Fallback>
                <p:oleObj name="公式" r:id="rId4" imgW="1054080" imgH="736560" progId="Equation.3">
                  <p:embed/>
                  <p:pic>
                    <p:nvPicPr>
                      <p:cNvPr id="0" name="对象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99904" y="4149080"/>
                        <a:ext cx="2108200" cy="1473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22923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57200" y="1481328"/>
            <a:ext cx="8229600" cy="5116024"/>
          </a:xfrm>
        </p:spPr>
        <p:txBody>
          <a:bodyPr>
            <a:normAutofit fontScale="70000" lnSpcReduction="20000"/>
          </a:bodyPr>
          <a:lstStyle/>
          <a:p>
            <a:r>
              <a:rPr lang="zh-CN" altLang="en-US" sz="3400" dirty="0" smtClean="0"/>
              <a:t>为</a:t>
            </a:r>
            <a:r>
              <a:rPr lang="en-US" altLang="zh-CN" sz="3400" dirty="0" err="1" smtClean="0"/>
              <a:t>Claplacian</a:t>
            </a:r>
            <a:r>
              <a:rPr lang="zh-CN" altLang="en-US" sz="3400" dirty="0" smtClean="0"/>
              <a:t>类增加成员函数计算拉普拉斯边缘锐化结果：</a:t>
            </a:r>
            <a:endParaRPr lang="en-US" altLang="zh-CN" sz="3400" dirty="0" smtClean="0"/>
          </a:p>
          <a:p>
            <a:pPr marL="109728" indent="0">
              <a:buNone/>
            </a:pPr>
            <a:r>
              <a:rPr lang="en-US" altLang="zh-CN" sz="2400" dirty="0"/>
              <a:t>   </a:t>
            </a:r>
            <a:r>
              <a:rPr lang="en-US" altLang="zh-CN" sz="2400" dirty="0" smtClean="0"/>
              <a:t>	</a:t>
            </a:r>
            <a:r>
              <a:rPr lang="en-US" altLang="zh-CN" sz="2900" dirty="0" smtClean="0">
                <a:solidFill>
                  <a:srgbClr val="00B050"/>
                </a:solidFill>
              </a:rPr>
              <a:t>// </a:t>
            </a:r>
            <a:r>
              <a:rPr lang="zh-CN" altLang="en-US" sz="2900" dirty="0">
                <a:solidFill>
                  <a:srgbClr val="00B050"/>
                </a:solidFill>
              </a:rPr>
              <a:t>进行拉普拉斯边缘增强</a:t>
            </a:r>
            <a:r>
              <a:rPr lang="en-US" altLang="zh-CN" sz="2900" dirty="0">
                <a:solidFill>
                  <a:srgbClr val="00B050"/>
                </a:solidFill>
              </a:rPr>
              <a:t>(</a:t>
            </a:r>
            <a:r>
              <a:rPr lang="zh-CN" altLang="en-US" sz="2900" dirty="0">
                <a:solidFill>
                  <a:srgbClr val="00B050"/>
                </a:solidFill>
              </a:rPr>
              <a:t>锐化</a:t>
            </a:r>
            <a:r>
              <a:rPr lang="en-US" altLang="zh-CN" sz="2900" dirty="0">
                <a:solidFill>
                  <a:srgbClr val="00B050"/>
                </a:solidFill>
              </a:rPr>
              <a:t>)</a:t>
            </a:r>
          </a:p>
          <a:p>
            <a:pPr marL="109728" indent="0">
              <a:buNone/>
            </a:pPr>
            <a:r>
              <a:rPr lang="en-US" altLang="zh-CN" sz="2900" dirty="0">
                <a:solidFill>
                  <a:srgbClr val="00B050"/>
                </a:solidFill>
              </a:rPr>
              <a:t>	// factor</a:t>
            </a:r>
            <a:r>
              <a:rPr lang="zh-CN" altLang="en-US" sz="2900" dirty="0">
                <a:solidFill>
                  <a:srgbClr val="00B050"/>
                </a:solidFill>
              </a:rPr>
              <a:t>为增强系数</a:t>
            </a:r>
          </a:p>
          <a:p>
            <a:pPr marL="109728" indent="0">
              <a:buNone/>
            </a:pPr>
            <a:r>
              <a:rPr lang="zh-CN" altLang="en-US" sz="2900" dirty="0"/>
              <a:t>	</a:t>
            </a:r>
            <a:r>
              <a:rPr lang="en-US" altLang="zh-CN" sz="2900" dirty="0">
                <a:solidFill>
                  <a:srgbClr val="0070C0"/>
                </a:solidFill>
              </a:rPr>
              <a:t>cv::Mat </a:t>
            </a:r>
            <a:r>
              <a:rPr lang="en-US" altLang="zh-CN" sz="2900" dirty="0" err="1">
                <a:solidFill>
                  <a:srgbClr val="0070C0"/>
                </a:solidFill>
              </a:rPr>
              <a:t>getLaplacianEnhancedImage</a:t>
            </a:r>
            <a:r>
              <a:rPr lang="en-US" altLang="zh-CN" sz="2900" dirty="0" smtClean="0">
                <a:solidFill>
                  <a:srgbClr val="0070C0"/>
                </a:solidFill>
              </a:rPr>
              <a:t>(</a:t>
            </a:r>
          </a:p>
          <a:p>
            <a:pPr marL="109728" indent="0">
              <a:buNone/>
            </a:pPr>
            <a:r>
              <a:rPr lang="en-US" altLang="zh-CN" sz="2900" dirty="0">
                <a:solidFill>
                  <a:srgbClr val="0070C0"/>
                </a:solidFill>
              </a:rPr>
              <a:t>	</a:t>
            </a:r>
            <a:r>
              <a:rPr lang="en-US" altLang="zh-CN" sz="2900" dirty="0" smtClean="0">
                <a:solidFill>
                  <a:srgbClr val="0070C0"/>
                </a:solidFill>
              </a:rPr>
              <a:t>	</a:t>
            </a:r>
            <a:r>
              <a:rPr lang="en-US" altLang="zh-CN" sz="2900" dirty="0" err="1" smtClean="0">
                <a:solidFill>
                  <a:srgbClr val="0070C0"/>
                </a:solidFill>
              </a:rPr>
              <a:t>const</a:t>
            </a:r>
            <a:r>
              <a:rPr lang="en-US" altLang="zh-CN" sz="2900" dirty="0" smtClean="0">
                <a:solidFill>
                  <a:srgbClr val="0070C0"/>
                </a:solidFill>
              </a:rPr>
              <a:t> </a:t>
            </a:r>
            <a:r>
              <a:rPr lang="en-US" altLang="zh-CN" sz="2900" dirty="0">
                <a:solidFill>
                  <a:srgbClr val="0070C0"/>
                </a:solidFill>
              </a:rPr>
              <a:t>cv::Mat&amp; image, </a:t>
            </a:r>
            <a:r>
              <a:rPr lang="en-US" altLang="zh-CN" sz="2900" dirty="0" err="1" smtClean="0">
                <a:solidFill>
                  <a:srgbClr val="0070C0"/>
                </a:solidFill>
              </a:rPr>
              <a:t>const</a:t>
            </a:r>
            <a:r>
              <a:rPr lang="en-US" altLang="zh-CN" sz="2900" dirty="0" smtClean="0">
                <a:solidFill>
                  <a:srgbClr val="0070C0"/>
                </a:solidFill>
              </a:rPr>
              <a:t> </a:t>
            </a:r>
            <a:r>
              <a:rPr lang="en-US" altLang="zh-CN" sz="2900" dirty="0">
                <a:solidFill>
                  <a:srgbClr val="0070C0"/>
                </a:solidFill>
              </a:rPr>
              <a:t>float factor = 1) {</a:t>
            </a:r>
          </a:p>
          <a:p>
            <a:pPr marL="109728" indent="0">
              <a:buNone/>
            </a:pPr>
            <a:r>
              <a:rPr lang="en-US" altLang="zh-CN" sz="2900" dirty="0">
                <a:solidFill>
                  <a:srgbClr val="0070C0"/>
                </a:solidFill>
              </a:rPr>
              <a:t>		</a:t>
            </a:r>
            <a:r>
              <a:rPr lang="en-US" altLang="zh-CN" sz="2900" dirty="0">
                <a:solidFill>
                  <a:srgbClr val="00B050"/>
                </a:solidFill>
              </a:rPr>
              <a:t>// </a:t>
            </a:r>
            <a:r>
              <a:rPr lang="zh-CN" altLang="en-US" sz="2900" dirty="0">
                <a:solidFill>
                  <a:srgbClr val="00B050"/>
                </a:solidFill>
              </a:rPr>
              <a:t>将原图转为浮点类型图像</a:t>
            </a:r>
          </a:p>
          <a:p>
            <a:pPr marL="109728" indent="0">
              <a:buNone/>
            </a:pPr>
            <a:r>
              <a:rPr lang="zh-CN" altLang="en-US" sz="2900" dirty="0">
                <a:solidFill>
                  <a:srgbClr val="0070C0"/>
                </a:solidFill>
              </a:rPr>
              <a:t>		</a:t>
            </a:r>
            <a:r>
              <a:rPr lang="en-US" altLang="zh-CN" sz="2900" dirty="0">
                <a:solidFill>
                  <a:srgbClr val="0070C0"/>
                </a:solidFill>
              </a:rPr>
              <a:t>cv::Mat </a:t>
            </a:r>
            <a:r>
              <a:rPr lang="en-US" altLang="zh-CN" sz="2900" dirty="0" err="1">
                <a:solidFill>
                  <a:srgbClr val="0070C0"/>
                </a:solidFill>
              </a:rPr>
              <a:t>fimage</a:t>
            </a:r>
            <a:r>
              <a:rPr lang="en-US" altLang="zh-CN" sz="2900" dirty="0">
                <a:solidFill>
                  <a:srgbClr val="0070C0"/>
                </a:solidFill>
              </a:rPr>
              <a:t>;</a:t>
            </a:r>
          </a:p>
          <a:p>
            <a:pPr marL="109728" indent="0">
              <a:buNone/>
            </a:pPr>
            <a:r>
              <a:rPr lang="en-US" altLang="zh-CN" sz="2900" dirty="0">
                <a:solidFill>
                  <a:srgbClr val="0070C0"/>
                </a:solidFill>
              </a:rPr>
              <a:t>		</a:t>
            </a:r>
            <a:r>
              <a:rPr lang="en-US" altLang="zh-CN" sz="2900" dirty="0" err="1">
                <a:solidFill>
                  <a:srgbClr val="0070C0"/>
                </a:solidFill>
              </a:rPr>
              <a:t>image.convertTo</a:t>
            </a:r>
            <a:r>
              <a:rPr lang="en-US" altLang="zh-CN" sz="2900" dirty="0">
                <a:solidFill>
                  <a:srgbClr val="0070C0"/>
                </a:solidFill>
              </a:rPr>
              <a:t>(</a:t>
            </a:r>
            <a:r>
              <a:rPr lang="en-US" altLang="zh-CN" sz="2900" dirty="0" err="1">
                <a:solidFill>
                  <a:srgbClr val="0070C0"/>
                </a:solidFill>
              </a:rPr>
              <a:t>fimage</a:t>
            </a:r>
            <a:r>
              <a:rPr lang="en-US" altLang="zh-CN" sz="2900" dirty="0">
                <a:solidFill>
                  <a:srgbClr val="0070C0"/>
                </a:solidFill>
              </a:rPr>
              <a:t>, </a:t>
            </a:r>
            <a:r>
              <a:rPr lang="en-US" altLang="zh-CN" sz="2900" dirty="0">
                <a:solidFill>
                  <a:srgbClr val="FF0000"/>
                </a:solidFill>
              </a:rPr>
              <a:t>CV_32F</a:t>
            </a:r>
            <a:r>
              <a:rPr lang="en-US" altLang="zh-CN" sz="2900" dirty="0" smtClean="0">
                <a:solidFill>
                  <a:srgbClr val="0070C0"/>
                </a:solidFill>
              </a:rPr>
              <a:t>);</a:t>
            </a:r>
            <a:endParaRPr lang="en-US" altLang="zh-CN" sz="2900" dirty="0">
              <a:solidFill>
                <a:srgbClr val="0070C0"/>
              </a:solidFill>
            </a:endParaRPr>
          </a:p>
          <a:p>
            <a:pPr marL="109728" indent="0">
              <a:buNone/>
            </a:pPr>
            <a:r>
              <a:rPr lang="en-US" altLang="zh-CN" sz="2900" dirty="0">
                <a:solidFill>
                  <a:srgbClr val="0070C0"/>
                </a:solidFill>
              </a:rPr>
              <a:t>		</a:t>
            </a:r>
            <a:r>
              <a:rPr lang="en-US" altLang="zh-CN" sz="2900" dirty="0">
                <a:solidFill>
                  <a:srgbClr val="00B050"/>
                </a:solidFill>
              </a:rPr>
              <a:t>// </a:t>
            </a:r>
            <a:r>
              <a:rPr lang="zh-CN" altLang="en-US" sz="2900" dirty="0">
                <a:solidFill>
                  <a:srgbClr val="00B050"/>
                </a:solidFill>
              </a:rPr>
              <a:t>拉普拉斯滤波</a:t>
            </a:r>
          </a:p>
          <a:p>
            <a:pPr marL="109728" indent="0">
              <a:buNone/>
            </a:pPr>
            <a:r>
              <a:rPr lang="zh-CN" altLang="en-US" sz="2900" dirty="0">
                <a:solidFill>
                  <a:srgbClr val="0070C0"/>
                </a:solidFill>
              </a:rPr>
              <a:t>		</a:t>
            </a:r>
            <a:r>
              <a:rPr lang="en-US" altLang="zh-CN" sz="2900" dirty="0">
                <a:solidFill>
                  <a:srgbClr val="0070C0"/>
                </a:solidFill>
              </a:rPr>
              <a:t>cv::Mat </a:t>
            </a:r>
            <a:r>
              <a:rPr lang="en-US" altLang="zh-CN" sz="2900" dirty="0" err="1">
                <a:solidFill>
                  <a:srgbClr val="0070C0"/>
                </a:solidFill>
              </a:rPr>
              <a:t>laplace</a:t>
            </a:r>
            <a:r>
              <a:rPr lang="en-US" altLang="zh-CN" sz="2900" dirty="0">
                <a:solidFill>
                  <a:srgbClr val="0070C0"/>
                </a:solidFill>
              </a:rPr>
              <a:t> = </a:t>
            </a:r>
            <a:r>
              <a:rPr lang="en-US" altLang="zh-CN" sz="2900" dirty="0" err="1">
                <a:solidFill>
                  <a:srgbClr val="0070C0"/>
                </a:solidFill>
              </a:rPr>
              <a:t>computeLaplacian</a:t>
            </a:r>
            <a:r>
              <a:rPr lang="en-US" altLang="zh-CN" sz="2900" dirty="0">
                <a:solidFill>
                  <a:srgbClr val="0070C0"/>
                </a:solidFill>
              </a:rPr>
              <a:t>(image</a:t>
            </a:r>
            <a:r>
              <a:rPr lang="en-US" altLang="zh-CN" sz="2900" dirty="0" smtClean="0">
                <a:solidFill>
                  <a:srgbClr val="0070C0"/>
                </a:solidFill>
              </a:rPr>
              <a:t>);</a:t>
            </a:r>
            <a:endParaRPr lang="en-US" altLang="zh-CN" sz="2900" dirty="0">
              <a:solidFill>
                <a:srgbClr val="0070C0"/>
              </a:solidFill>
            </a:endParaRPr>
          </a:p>
          <a:p>
            <a:pPr marL="109728" indent="0">
              <a:buNone/>
            </a:pPr>
            <a:r>
              <a:rPr lang="en-US" altLang="zh-CN" sz="2900" dirty="0">
                <a:solidFill>
                  <a:srgbClr val="0070C0"/>
                </a:solidFill>
              </a:rPr>
              <a:t>		</a:t>
            </a:r>
            <a:r>
              <a:rPr lang="en-US" altLang="zh-CN" sz="2900" dirty="0">
                <a:solidFill>
                  <a:srgbClr val="00B050"/>
                </a:solidFill>
              </a:rPr>
              <a:t>// </a:t>
            </a:r>
            <a:r>
              <a:rPr lang="zh-CN" altLang="en-US" sz="2900" dirty="0">
                <a:solidFill>
                  <a:srgbClr val="00B050"/>
                </a:solidFill>
              </a:rPr>
              <a:t>进行拉普拉斯边缘增强</a:t>
            </a:r>
          </a:p>
          <a:p>
            <a:pPr marL="109728" indent="0">
              <a:buNone/>
            </a:pPr>
            <a:r>
              <a:rPr lang="zh-CN" altLang="en-US" sz="2900" dirty="0">
                <a:solidFill>
                  <a:srgbClr val="0070C0"/>
                </a:solidFill>
              </a:rPr>
              <a:t>		</a:t>
            </a:r>
            <a:r>
              <a:rPr lang="en-US" altLang="zh-CN" sz="2900" dirty="0">
                <a:solidFill>
                  <a:srgbClr val="0070C0"/>
                </a:solidFill>
              </a:rPr>
              <a:t>cv::Mat result = </a:t>
            </a:r>
            <a:r>
              <a:rPr lang="en-US" altLang="zh-CN" sz="2900" dirty="0" err="1">
                <a:solidFill>
                  <a:srgbClr val="0070C0"/>
                </a:solidFill>
              </a:rPr>
              <a:t>fimage</a:t>
            </a:r>
            <a:r>
              <a:rPr lang="en-US" altLang="zh-CN" sz="2900" dirty="0">
                <a:solidFill>
                  <a:srgbClr val="0070C0"/>
                </a:solidFill>
              </a:rPr>
              <a:t> - factor * </a:t>
            </a:r>
            <a:r>
              <a:rPr lang="en-US" altLang="zh-CN" sz="2900" dirty="0" err="1">
                <a:solidFill>
                  <a:srgbClr val="0070C0"/>
                </a:solidFill>
              </a:rPr>
              <a:t>laplace</a:t>
            </a:r>
            <a:r>
              <a:rPr lang="en-US" altLang="zh-CN" sz="2900" dirty="0" smtClean="0">
                <a:solidFill>
                  <a:srgbClr val="0070C0"/>
                </a:solidFill>
              </a:rPr>
              <a:t>;</a:t>
            </a:r>
            <a:endParaRPr lang="en-US" altLang="zh-CN" sz="2900" dirty="0">
              <a:solidFill>
                <a:srgbClr val="0070C0"/>
              </a:solidFill>
            </a:endParaRPr>
          </a:p>
          <a:p>
            <a:pPr marL="109728" indent="0">
              <a:buNone/>
            </a:pPr>
            <a:r>
              <a:rPr lang="en-US" altLang="zh-CN" sz="2900" dirty="0">
                <a:solidFill>
                  <a:srgbClr val="0070C0"/>
                </a:solidFill>
              </a:rPr>
              <a:t>		</a:t>
            </a:r>
            <a:r>
              <a:rPr lang="en-US" altLang="zh-CN" sz="2900" dirty="0">
                <a:solidFill>
                  <a:srgbClr val="00B050"/>
                </a:solidFill>
              </a:rPr>
              <a:t>// </a:t>
            </a:r>
            <a:r>
              <a:rPr lang="zh-CN" altLang="en-US" sz="2900" dirty="0">
                <a:solidFill>
                  <a:srgbClr val="00B050"/>
                </a:solidFill>
              </a:rPr>
              <a:t>将</a:t>
            </a:r>
            <a:r>
              <a:rPr lang="en-US" altLang="zh-CN" sz="2900" dirty="0">
                <a:solidFill>
                  <a:srgbClr val="00B050"/>
                </a:solidFill>
              </a:rPr>
              <a:t>result</a:t>
            </a:r>
            <a:r>
              <a:rPr lang="zh-CN" altLang="en-US" sz="2900" dirty="0">
                <a:solidFill>
                  <a:srgbClr val="00B050"/>
                </a:solidFill>
              </a:rPr>
              <a:t>转为可显示的</a:t>
            </a:r>
            <a:r>
              <a:rPr lang="en-US" altLang="zh-CN" sz="2900" dirty="0">
                <a:solidFill>
                  <a:srgbClr val="00B050"/>
                </a:solidFill>
              </a:rPr>
              <a:t>8</a:t>
            </a:r>
            <a:r>
              <a:rPr lang="zh-CN" altLang="en-US" sz="2900" dirty="0">
                <a:solidFill>
                  <a:srgbClr val="00B050"/>
                </a:solidFill>
              </a:rPr>
              <a:t>位无符号字节类型</a:t>
            </a:r>
          </a:p>
          <a:p>
            <a:pPr marL="109728" indent="0">
              <a:buNone/>
            </a:pPr>
            <a:r>
              <a:rPr lang="zh-CN" altLang="en-US" sz="2900" dirty="0">
                <a:solidFill>
                  <a:srgbClr val="0070C0"/>
                </a:solidFill>
              </a:rPr>
              <a:t>		</a:t>
            </a:r>
            <a:r>
              <a:rPr lang="en-US" altLang="zh-CN" sz="2900" dirty="0" err="1">
                <a:solidFill>
                  <a:srgbClr val="0070C0"/>
                </a:solidFill>
              </a:rPr>
              <a:t>result.convertTo</a:t>
            </a:r>
            <a:r>
              <a:rPr lang="en-US" altLang="zh-CN" sz="2900" dirty="0">
                <a:solidFill>
                  <a:srgbClr val="0070C0"/>
                </a:solidFill>
              </a:rPr>
              <a:t>(result, CV_8U</a:t>
            </a:r>
            <a:r>
              <a:rPr lang="en-US" altLang="zh-CN" sz="2900" dirty="0" smtClean="0">
                <a:solidFill>
                  <a:srgbClr val="0070C0"/>
                </a:solidFill>
              </a:rPr>
              <a:t>);</a:t>
            </a:r>
            <a:endParaRPr lang="en-US" altLang="zh-CN" sz="2900" dirty="0">
              <a:solidFill>
                <a:srgbClr val="0070C0"/>
              </a:solidFill>
            </a:endParaRPr>
          </a:p>
          <a:p>
            <a:pPr marL="109728" indent="0">
              <a:buNone/>
            </a:pPr>
            <a:r>
              <a:rPr lang="en-US" altLang="zh-CN" sz="2900" dirty="0">
                <a:solidFill>
                  <a:srgbClr val="0070C0"/>
                </a:solidFill>
              </a:rPr>
              <a:t>		return result;</a:t>
            </a:r>
          </a:p>
          <a:p>
            <a:pPr marL="109728" indent="0">
              <a:buNone/>
            </a:pPr>
            <a:r>
              <a:rPr lang="en-US" altLang="zh-CN" sz="2900" dirty="0">
                <a:solidFill>
                  <a:srgbClr val="0070C0"/>
                </a:solidFill>
              </a:rPr>
              <a:t>	}</a:t>
            </a:r>
            <a:endParaRPr lang="zh-CN" altLang="en-US" sz="2900" dirty="0">
              <a:solidFill>
                <a:srgbClr val="0070C0"/>
              </a:solidFill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38</a:t>
            </a:fld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6.5 </a:t>
            </a:r>
            <a:r>
              <a:rPr lang="zh-CN" altLang="en-US" dirty="0"/>
              <a:t>计算拉普拉斯算子</a:t>
            </a:r>
          </a:p>
        </p:txBody>
      </p:sp>
    </p:spTree>
    <p:extLst>
      <p:ext uri="{BB962C8B-B14F-4D97-AF65-F5344CB8AC3E}">
        <p14:creationId xmlns:p14="http://schemas.microsoft.com/office/powerpoint/2010/main" val="3305414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zh-CN" altLang="en-US" sz="3100" dirty="0" smtClean="0"/>
              <a:t>测试不同尺寸的拉普拉斯边缘锐化</a:t>
            </a:r>
            <a:r>
              <a:rPr lang="en-US" altLang="zh-CN" sz="3100" dirty="0" smtClean="0"/>
              <a:t>(</a:t>
            </a:r>
            <a:r>
              <a:rPr lang="zh-CN" altLang="en-US" sz="3100" dirty="0" smtClean="0"/>
              <a:t>增加红色部分代码</a:t>
            </a:r>
            <a:r>
              <a:rPr lang="en-US" altLang="zh-CN" sz="3100" dirty="0" smtClean="0"/>
              <a:t>)</a:t>
            </a:r>
            <a:r>
              <a:rPr lang="zh-CN" altLang="en-US" sz="3100" dirty="0" smtClean="0"/>
              <a:t>：</a:t>
            </a:r>
            <a:endParaRPr lang="en-US" altLang="zh-CN" sz="3100" dirty="0" smtClean="0"/>
          </a:p>
          <a:p>
            <a:pPr marL="109728" indent="0">
              <a:buNone/>
            </a:pPr>
            <a:r>
              <a:rPr lang="en-US" altLang="zh-CN" sz="2600" dirty="0" smtClean="0">
                <a:solidFill>
                  <a:srgbClr val="FF0000"/>
                </a:solidFill>
              </a:rPr>
              <a:t>cv</a:t>
            </a:r>
            <a:r>
              <a:rPr lang="en-US" altLang="zh-CN" sz="2600" dirty="0">
                <a:solidFill>
                  <a:srgbClr val="FF0000"/>
                </a:solidFill>
              </a:rPr>
              <a:t>::Mat result;</a:t>
            </a:r>
          </a:p>
          <a:p>
            <a:pPr marL="109728" indent="0">
              <a:buNone/>
            </a:pPr>
            <a:r>
              <a:rPr lang="en-US" altLang="zh-CN" sz="2600" dirty="0" err="1" smtClean="0">
                <a:solidFill>
                  <a:srgbClr val="0070C0"/>
                </a:solidFill>
              </a:rPr>
              <a:t>CLaplacian</a:t>
            </a:r>
            <a:r>
              <a:rPr lang="en-US" altLang="zh-CN" sz="2600" dirty="0" smtClean="0">
                <a:solidFill>
                  <a:srgbClr val="0070C0"/>
                </a:solidFill>
              </a:rPr>
              <a:t> </a:t>
            </a:r>
            <a:r>
              <a:rPr lang="en-US" altLang="zh-CN" sz="2600" dirty="0" err="1">
                <a:solidFill>
                  <a:srgbClr val="0070C0"/>
                </a:solidFill>
              </a:rPr>
              <a:t>laplacian</a:t>
            </a:r>
            <a:r>
              <a:rPr lang="en-US" altLang="zh-CN" sz="2600" dirty="0">
                <a:solidFill>
                  <a:srgbClr val="0070C0"/>
                </a:solidFill>
              </a:rPr>
              <a:t>;</a:t>
            </a:r>
          </a:p>
          <a:p>
            <a:pPr marL="109728" indent="0">
              <a:buNone/>
            </a:pPr>
            <a:r>
              <a:rPr lang="en-US" altLang="zh-CN" sz="2600" dirty="0" err="1" smtClean="0">
                <a:solidFill>
                  <a:srgbClr val="0070C0"/>
                </a:solidFill>
              </a:rPr>
              <a:t>laplacian.setAperture</a:t>
            </a:r>
            <a:r>
              <a:rPr lang="en-US" altLang="zh-CN" sz="2600" dirty="0" smtClean="0">
                <a:solidFill>
                  <a:srgbClr val="0070C0"/>
                </a:solidFill>
              </a:rPr>
              <a:t>(3</a:t>
            </a:r>
            <a:r>
              <a:rPr lang="en-US" altLang="zh-CN" sz="2600" dirty="0">
                <a:solidFill>
                  <a:srgbClr val="0070C0"/>
                </a:solidFill>
              </a:rPr>
              <a:t>);	</a:t>
            </a:r>
            <a:r>
              <a:rPr lang="en-US" altLang="zh-CN" sz="2600" dirty="0">
                <a:solidFill>
                  <a:srgbClr val="00B050"/>
                </a:solidFill>
              </a:rPr>
              <a:t>// 3×3</a:t>
            </a:r>
            <a:r>
              <a:rPr lang="zh-CN" altLang="en-US" sz="2600" dirty="0">
                <a:solidFill>
                  <a:srgbClr val="00B050"/>
                </a:solidFill>
              </a:rPr>
              <a:t>的拉普拉斯算子</a:t>
            </a:r>
          </a:p>
          <a:p>
            <a:pPr marL="109728" indent="0">
              <a:buNone/>
            </a:pPr>
            <a:r>
              <a:rPr lang="en-US" altLang="zh-CN" sz="2600" dirty="0" smtClean="0">
                <a:solidFill>
                  <a:srgbClr val="0070C0"/>
                </a:solidFill>
              </a:rPr>
              <a:t>cv</a:t>
            </a:r>
            <a:r>
              <a:rPr lang="en-US" altLang="zh-CN" sz="2600" dirty="0">
                <a:solidFill>
                  <a:srgbClr val="0070C0"/>
                </a:solidFill>
              </a:rPr>
              <a:t>::Mat laplaceImg3 = </a:t>
            </a:r>
            <a:r>
              <a:rPr lang="en-US" altLang="zh-CN" sz="2600" dirty="0" err="1">
                <a:solidFill>
                  <a:srgbClr val="0070C0"/>
                </a:solidFill>
              </a:rPr>
              <a:t>laplacian.getLaplacianImage</a:t>
            </a:r>
            <a:r>
              <a:rPr lang="en-US" altLang="zh-CN" sz="2600" dirty="0">
                <a:solidFill>
                  <a:srgbClr val="0070C0"/>
                </a:solidFill>
              </a:rPr>
              <a:t>(gray);</a:t>
            </a:r>
          </a:p>
          <a:p>
            <a:pPr marL="109728" indent="0">
              <a:buNone/>
            </a:pPr>
            <a:r>
              <a:rPr lang="en-US" altLang="zh-CN" sz="2600" dirty="0" smtClean="0">
                <a:solidFill>
                  <a:srgbClr val="0070C0"/>
                </a:solidFill>
              </a:rPr>
              <a:t>cv</a:t>
            </a:r>
            <a:r>
              <a:rPr lang="en-US" altLang="zh-CN" sz="2600" dirty="0">
                <a:solidFill>
                  <a:srgbClr val="0070C0"/>
                </a:solidFill>
              </a:rPr>
              <a:t>::</a:t>
            </a:r>
            <a:r>
              <a:rPr lang="en-US" altLang="zh-CN" sz="2600" dirty="0" err="1">
                <a:solidFill>
                  <a:srgbClr val="0070C0"/>
                </a:solidFill>
              </a:rPr>
              <a:t>imshow</a:t>
            </a:r>
            <a:r>
              <a:rPr lang="en-US" altLang="zh-CN" sz="2600" dirty="0">
                <a:solidFill>
                  <a:srgbClr val="0070C0"/>
                </a:solidFill>
              </a:rPr>
              <a:t>("</a:t>
            </a:r>
            <a:r>
              <a:rPr lang="zh-CN" altLang="en-US" sz="2600" dirty="0">
                <a:solidFill>
                  <a:srgbClr val="0070C0"/>
                </a:solidFill>
              </a:rPr>
              <a:t>拉普拉斯滤波结果</a:t>
            </a:r>
            <a:r>
              <a:rPr lang="en-US" altLang="zh-CN" sz="2600" dirty="0">
                <a:solidFill>
                  <a:srgbClr val="0070C0"/>
                </a:solidFill>
              </a:rPr>
              <a:t>(3×3)", laplaceImg3);</a:t>
            </a:r>
          </a:p>
          <a:p>
            <a:pPr marL="109728" indent="0">
              <a:buNone/>
            </a:pPr>
            <a:r>
              <a:rPr lang="en-US" altLang="zh-CN" sz="2600" dirty="0" smtClean="0">
                <a:solidFill>
                  <a:srgbClr val="FF0000"/>
                </a:solidFill>
              </a:rPr>
              <a:t>result </a:t>
            </a:r>
            <a:r>
              <a:rPr lang="en-US" altLang="zh-CN" sz="2600" dirty="0">
                <a:solidFill>
                  <a:srgbClr val="FF0000"/>
                </a:solidFill>
              </a:rPr>
              <a:t>= </a:t>
            </a:r>
            <a:r>
              <a:rPr lang="en-US" altLang="zh-CN" sz="2600" dirty="0" err="1">
                <a:solidFill>
                  <a:srgbClr val="FF0000"/>
                </a:solidFill>
              </a:rPr>
              <a:t>laplacian.getLaplacianEnhancedImage</a:t>
            </a:r>
            <a:r>
              <a:rPr lang="en-US" altLang="zh-CN" sz="2600" dirty="0">
                <a:solidFill>
                  <a:srgbClr val="FF0000"/>
                </a:solidFill>
              </a:rPr>
              <a:t>(image, 0.2);</a:t>
            </a:r>
          </a:p>
          <a:p>
            <a:pPr marL="109728" indent="0">
              <a:buNone/>
            </a:pPr>
            <a:r>
              <a:rPr lang="en-US" altLang="zh-CN" sz="2600" dirty="0" smtClean="0">
                <a:solidFill>
                  <a:srgbClr val="FF0000"/>
                </a:solidFill>
              </a:rPr>
              <a:t>cv</a:t>
            </a:r>
            <a:r>
              <a:rPr lang="en-US" altLang="zh-CN" sz="2600" dirty="0">
                <a:solidFill>
                  <a:srgbClr val="FF0000"/>
                </a:solidFill>
              </a:rPr>
              <a:t>::</a:t>
            </a:r>
            <a:r>
              <a:rPr lang="en-US" altLang="zh-CN" sz="2600" dirty="0" err="1">
                <a:solidFill>
                  <a:srgbClr val="FF0000"/>
                </a:solidFill>
              </a:rPr>
              <a:t>imshow</a:t>
            </a:r>
            <a:r>
              <a:rPr lang="en-US" altLang="zh-CN" sz="2600" dirty="0">
                <a:solidFill>
                  <a:srgbClr val="FF0000"/>
                </a:solidFill>
              </a:rPr>
              <a:t>("</a:t>
            </a:r>
            <a:r>
              <a:rPr lang="zh-CN" altLang="en-US" sz="2600" dirty="0">
                <a:solidFill>
                  <a:srgbClr val="FF0000"/>
                </a:solidFill>
              </a:rPr>
              <a:t>拉普拉斯增强结果</a:t>
            </a:r>
            <a:r>
              <a:rPr lang="en-US" altLang="zh-CN" sz="2600" dirty="0">
                <a:solidFill>
                  <a:srgbClr val="FF0000"/>
                </a:solidFill>
              </a:rPr>
              <a:t>(3×3)", result);</a:t>
            </a:r>
          </a:p>
          <a:p>
            <a:pPr marL="109728" indent="0">
              <a:buNone/>
            </a:pPr>
            <a:endParaRPr lang="en-US" altLang="zh-CN" sz="2600" dirty="0"/>
          </a:p>
          <a:p>
            <a:pPr marL="109728" indent="0">
              <a:buNone/>
            </a:pPr>
            <a:r>
              <a:rPr lang="en-US" altLang="zh-CN" sz="2600" dirty="0" err="1" smtClean="0">
                <a:solidFill>
                  <a:srgbClr val="0070C0"/>
                </a:solidFill>
              </a:rPr>
              <a:t>laplacian.setAperture</a:t>
            </a:r>
            <a:r>
              <a:rPr lang="en-US" altLang="zh-CN" sz="2600" dirty="0" smtClean="0">
                <a:solidFill>
                  <a:srgbClr val="0070C0"/>
                </a:solidFill>
              </a:rPr>
              <a:t>(7</a:t>
            </a:r>
            <a:r>
              <a:rPr lang="en-US" altLang="zh-CN" sz="2600" dirty="0">
                <a:solidFill>
                  <a:srgbClr val="0070C0"/>
                </a:solidFill>
              </a:rPr>
              <a:t>);	</a:t>
            </a:r>
            <a:r>
              <a:rPr lang="en-US" altLang="zh-CN" sz="2600" dirty="0">
                <a:solidFill>
                  <a:srgbClr val="00B050"/>
                </a:solidFill>
              </a:rPr>
              <a:t>// 7×7</a:t>
            </a:r>
            <a:r>
              <a:rPr lang="zh-CN" altLang="en-US" sz="2600" dirty="0">
                <a:solidFill>
                  <a:srgbClr val="00B050"/>
                </a:solidFill>
              </a:rPr>
              <a:t>的拉普拉斯算子</a:t>
            </a:r>
          </a:p>
          <a:p>
            <a:pPr marL="109728" indent="0">
              <a:buNone/>
            </a:pPr>
            <a:r>
              <a:rPr lang="en-US" altLang="zh-CN" sz="2600" dirty="0" smtClean="0">
                <a:solidFill>
                  <a:srgbClr val="0070C0"/>
                </a:solidFill>
              </a:rPr>
              <a:t>cv</a:t>
            </a:r>
            <a:r>
              <a:rPr lang="en-US" altLang="zh-CN" sz="2600" dirty="0">
                <a:solidFill>
                  <a:srgbClr val="0070C0"/>
                </a:solidFill>
              </a:rPr>
              <a:t>::Mat laplaceImg7 = </a:t>
            </a:r>
            <a:r>
              <a:rPr lang="en-US" altLang="zh-CN" sz="2600" dirty="0" err="1">
                <a:solidFill>
                  <a:srgbClr val="0070C0"/>
                </a:solidFill>
              </a:rPr>
              <a:t>laplacian.getLaplacianImage</a:t>
            </a:r>
            <a:r>
              <a:rPr lang="en-US" altLang="zh-CN" sz="2600" dirty="0">
                <a:solidFill>
                  <a:srgbClr val="0070C0"/>
                </a:solidFill>
              </a:rPr>
              <a:t>(gray);</a:t>
            </a:r>
          </a:p>
          <a:p>
            <a:pPr marL="109728" indent="0">
              <a:buNone/>
            </a:pPr>
            <a:r>
              <a:rPr lang="en-US" altLang="zh-CN" sz="2600" dirty="0" smtClean="0">
                <a:solidFill>
                  <a:srgbClr val="0070C0"/>
                </a:solidFill>
              </a:rPr>
              <a:t>cv</a:t>
            </a:r>
            <a:r>
              <a:rPr lang="en-US" altLang="zh-CN" sz="2600" dirty="0">
                <a:solidFill>
                  <a:srgbClr val="0070C0"/>
                </a:solidFill>
              </a:rPr>
              <a:t>::</a:t>
            </a:r>
            <a:r>
              <a:rPr lang="en-US" altLang="zh-CN" sz="2600" dirty="0" err="1">
                <a:solidFill>
                  <a:srgbClr val="0070C0"/>
                </a:solidFill>
              </a:rPr>
              <a:t>imshow</a:t>
            </a:r>
            <a:r>
              <a:rPr lang="en-US" altLang="zh-CN" sz="2600" dirty="0">
                <a:solidFill>
                  <a:srgbClr val="0070C0"/>
                </a:solidFill>
              </a:rPr>
              <a:t>("</a:t>
            </a:r>
            <a:r>
              <a:rPr lang="zh-CN" altLang="en-US" sz="2600" dirty="0">
                <a:solidFill>
                  <a:srgbClr val="0070C0"/>
                </a:solidFill>
              </a:rPr>
              <a:t>拉普拉斯滤波结果</a:t>
            </a:r>
            <a:r>
              <a:rPr lang="en-US" altLang="zh-CN" sz="2600" dirty="0">
                <a:solidFill>
                  <a:srgbClr val="0070C0"/>
                </a:solidFill>
              </a:rPr>
              <a:t>(7×7)", laplaceImg7);</a:t>
            </a:r>
          </a:p>
          <a:p>
            <a:pPr marL="109728" indent="0">
              <a:buNone/>
            </a:pPr>
            <a:r>
              <a:rPr lang="en-US" altLang="zh-CN" sz="2600" dirty="0" smtClean="0">
                <a:solidFill>
                  <a:srgbClr val="FF0000"/>
                </a:solidFill>
              </a:rPr>
              <a:t>result </a:t>
            </a:r>
            <a:r>
              <a:rPr lang="en-US" altLang="zh-CN" sz="2600" dirty="0">
                <a:solidFill>
                  <a:srgbClr val="FF0000"/>
                </a:solidFill>
              </a:rPr>
              <a:t>= </a:t>
            </a:r>
            <a:r>
              <a:rPr lang="en-US" altLang="zh-CN" sz="2600" dirty="0" err="1">
                <a:solidFill>
                  <a:srgbClr val="FF0000"/>
                </a:solidFill>
              </a:rPr>
              <a:t>laplacian.getLaplacianEnhancedImage</a:t>
            </a:r>
            <a:r>
              <a:rPr lang="en-US" altLang="zh-CN" sz="2600" dirty="0">
                <a:solidFill>
                  <a:srgbClr val="FF0000"/>
                </a:solidFill>
              </a:rPr>
              <a:t>(image, 0.002);</a:t>
            </a:r>
          </a:p>
          <a:p>
            <a:pPr marL="109728" indent="0">
              <a:buNone/>
            </a:pPr>
            <a:r>
              <a:rPr lang="en-US" altLang="zh-CN" sz="2600" dirty="0" smtClean="0">
                <a:solidFill>
                  <a:srgbClr val="FF0000"/>
                </a:solidFill>
              </a:rPr>
              <a:t>cv</a:t>
            </a:r>
            <a:r>
              <a:rPr lang="en-US" altLang="zh-CN" sz="2600" dirty="0">
                <a:solidFill>
                  <a:srgbClr val="FF0000"/>
                </a:solidFill>
              </a:rPr>
              <a:t>::</a:t>
            </a:r>
            <a:r>
              <a:rPr lang="en-US" altLang="zh-CN" sz="2600" dirty="0" err="1">
                <a:solidFill>
                  <a:srgbClr val="FF0000"/>
                </a:solidFill>
              </a:rPr>
              <a:t>imshow</a:t>
            </a:r>
            <a:r>
              <a:rPr lang="en-US" altLang="zh-CN" sz="2600" dirty="0">
                <a:solidFill>
                  <a:srgbClr val="FF0000"/>
                </a:solidFill>
              </a:rPr>
              <a:t>("</a:t>
            </a:r>
            <a:r>
              <a:rPr lang="zh-CN" altLang="en-US" sz="2600" dirty="0">
                <a:solidFill>
                  <a:srgbClr val="FF0000"/>
                </a:solidFill>
              </a:rPr>
              <a:t>拉普拉斯增强结果</a:t>
            </a:r>
            <a:r>
              <a:rPr lang="en-US" altLang="zh-CN" sz="2600" dirty="0">
                <a:solidFill>
                  <a:srgbClr val="FF0000"/>
                </a:solidFill>
              </a:rPr>
              <a:t>(7×7)", result);</a:t>
            </a:r>
            <a:endParaRPr lang="zh-CN" altLang="en-US" sz="2600" dirty="0">
              <a:solidFill>
                <a:srgbClr val="FF0000"/>
              </a:solidFill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39</a:t>
            </a:fld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6.5 </a:t>
            </a:r>
            <a:r>
              <a:rPr lang="zh-CN" altLang="en-US" dirty="0"/>
              <a:t>计算拉普拉斯算子</a:t>
            </a:r>
          </a:p>
        </p:txBody>
      </p:sp>
    </p:spTree>
    <p:extLst>
      <p:ext uri="{BB962C8B-B14F-4D97-AF65-F5344CB8AC3E}">
        <p14:creationId xmlns:p14="http://schemas.microsoft.com/office/powerpoint/2010/main" val="3857319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4752528"/>
          </a:xfrm>
        </p:spPr>
        <p:txBody>
          <a:bodyPr>
            <a:normAutofit lnSpcReduction="10000"/>
          </a:bodyPr>
          <a:lstStyle/>
          <a:p>
            <a:r>
              <a:rPr lang="zh-CN" altLang="en-US" sz="2400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低通滤波器</a:t>
            </a:r>
            <a:r>
              <a:rPr lang="zh-CN" altLang="en-US" sz="2400" dirty="0" smtClean="0">
                <a:latin typeface="Times New Roman" panose="02020603050405020304" pitchFamily="18" charset="0"/>
              </a:rPr>
              <a:t>：“通过”低频，抑制高频</a:t>
            </a:r>
            <a:endParaRPr lang="en-US" altLang="zh-CN" sz="2400" dirty="0" smtClean="0">
              <a:latin typeface="Times New Roman" panose="02020603050405020304" pitchFamily="18" charset="0"/>
            </a:endParaRPr>
          </a:p>
          <a:p>
            <a:pPr algn="just"/>
            <a:r>
              <a:rPr lang="zh-CN" altLang="en-US" sz="2400" dirty="0" smtClean="0"/>
              <a:t>简单方法：</a:t>
            </a:r>
            <a:r>
              <a:rPr lang="zh-CN" altLang="en-US" sz="2400" dirty="0" smtClean="0">
                <a:solidFill>
                  <a:srgbClr val="0000FF"/>
                </a:solidFill>
              </a:rPr>
              <a:t>把每个像素的值替换成它周围像素的平均值</a:t>
            </a:r>
            <a:r>
              <a:rPr lang="zh-CN" altLang="en-US" sz="2400" dirty="0" smtClean="0"/>
              <a:t>。这样，强度的快速变化会被消除，代之以更加平滑的过渡。</a:t>
            </a:r>
            <a:endParaRPr lang="en-US" altLang="zh-CN" sz="2400" dirty="0" smtClean="0"/>
          </a:p>
          <a:p>
            <a:pPr algn="just"/>
            <a:r>
              <a:rPr lang="zh-CN" altLang="en-US" sz="2400" dirty="0" smtClean="0"/>
              <a:t>即将矩形邻域内的全部像素累加，除以该邻域像素的数量</a:t>
            </a:r>
            <a:r>
              <a:rPr lang="en-US" altLang="zh-CN" sz="2400" dirty="0" smtClean="0"/>
              <a:t>(</a:t>
            </a:r>
            <a:r>
              <a:rPr lang="zh-CN" altLang="en-US" sz="2400" dirty="0" smtClean="0"/>
              <a:t>即求平均值</a:t>
            </a:r>
            <a:r>
              <a:rPr lang="en-US" altLang="zh-CN" sz="2400" dirty="0" smtClean="0"/>
              <a:t>)</a:t>
            </a:r>
            <a:r>
              <a:rPr lang="zh-CN" altLang="en-US" sz="2400" dirty="0" smtClean="0"/>
              <a:t>，然后用这个平均值替换原像素值</a:t>
            </a:r>
            <a:endParaRPr lang="en-US" altLang="zh-CN" sz="2400" dirty="0" smtClean="0"/>
          </a:p>
          <a:p>
            <a:r>
              <a:rPr lang="en-US" altLang="zh-CN" sz="2400" dirty="0" err="1" smtClean="0">
                <a:solidFill>
                  <a:srgbClr val="0070C0"/>
                </a:solidFill>
              </a:rPr>
              <a:t>OpenCV</a:t>
            </a:r>
            <a:r>
              <a:rPr lang="zh-CN" altLang="en-US" sz="2400" dirty="0" smtClean="0"/>
              <a:t>实现：</a:t>
            </a:r>
            <a:endParaRPr lang="en-US" altLang="zh-CN" sz="2400" dirty="0" smtClean="0"/>
          </a:p>
          <a:p>
            <a:pPr marL="109728" indent="0">
              <a:buNone/>
            </a:pPr>
            <a:r>
              <a:rPr lang="en-US" altLang="zh-CN" dirty="0"/>
              <a:t>	</a:t>
            </a:r>
            <a:r>
              <a:rPr lang="en-US" altLang="zh-CN" sz="2000" dirty="0">
                <a:solidFill>
                  <a:srgbClr val="0070C0"/>
                </a:solidFill>
              </a:rPr>
              <a:t>cv::</a:t>
            </a:r>
            <a:r>
              <a:rPr lang="en-US" altLang="zh-CN" sz="2000" dirty="0">
                <a:solidFill>
                  <a:srgbClr val="FF0000"/>
                </a:solidFill>
              </a:rPr>
              <a:t>blur</a:t>
            </a:r>
            <a:r>
              <a:rPr lang="en-US" altLang="zh-CN" sz="2000" dirty="0">
                <a:solidFill>
                  <a:srgbClr val="0070C0"/>
                </a:solidFill>
              </a:rPr>
              <a:t>(image, result,</a:t>
            </a:r>
          </a:p>
          <a:p>
            <a:pPr marL="109728" indent="0">
              <a:buNone/>
            </a:pPr>
            <a:r>
              <a:rPr lang="en-US" altLang="zh-CN" sz="2000" dirty="0">
                <a:solidFill>
                  <a:srgbClr val="0070C0"/>
                </a:solidFill>
              </a:rPr>
              <a:t>		cv::</a:t>
            </a:r>
            <a:r>
              <a:rPr lang="en-US" altLang="zh-CN" sz="2000" dirty="0" smtClean="0">
                <a:solidFill>
                  <a:srgbClr val="0070C0"/>
                </a:solidFill>
              </a:rPr>
              <a:t>Size(3, 3));</a:t>
            </a:r>
            <a:r>
              <a:rPr lang="en-US" altLang="zh-CN" sz="2000" dirty="0">
                <a:solidFill>
                  <a:srgbClr val="0070C0"/>
                </a:solidFill>
              </a:rPr>
              <a:t>	</a:t>
            </a:r>
            <a:r>
              <a:rPr lang="en-US" altLang="zh-CN" sz="2000" dirty="0">
                <a:solidFill>
                  <a:srgbClr val="00B050"/>
                </a:solidFill>
              </a:rPr>
              <a:t>// </a:t>
            </a:r>
            <a:r>
              <a:rPr lang="zh-CN" altLang="en-US" sz="2000" dirty="0">
                <a:solidFill>
                  <a:srgbClr val="00B050"/>
                </a:solidFill>
              </a:rPr>
              <a:t>滤波器</a:t>
            </a:r>
            <a:r>
              <a:rPr lang="zh-CN" altLang="en-US" sz="2000" dirty="0" smtClean="0">
                <a:solidFill>
                  <a:srgbClr val="00B050"/>
                </a:solidFill>
              </a:rPr>
              <a:t>尺寸</a:t>
            </a:r>
            <a:endParaRPr lang="en-US" altLang="zh-CN" sz="2000" dirty="0" smtClean="0">
              <a:solidFill>
                <a:srgbClr val="00B050"/>
              </a:solidFill>
            </a:endParaRPr>
          </a:p>
          <a:p>
            <a:pPr marL="109728" indent="0">
              <a:buNone/>
            </a:pPr>
            <a:r>
              <a:rPr lang="en-US" altLang="zh-CN" sz="2000" dirty="0" smtClean="0">
                <a:solidFill>
                  <a:srgbClr val="00B050"/>
                </a:solidFill>
              </a:rPr>
              <a:t>  </a:t>
            </a:r>
            <a:r>
              <a:rPr lang="en-US" altLang="zh-CN" sz="2000" dirty="0" smtClean="0"/>
              <a:t> </a:t>
            </a:r>
            <a:r>
              <a:rPr lang="zh-CN" altLang="en-US" sz="2000" dirty="0" smtClean="0"/>
              <a:t>也可用</a:t>
            </a:r>
            <a:r>
              <a:rPr lang="en-US" altLang="zh-CN" sz="2000" dirty="0">
                <a:solidFill>
                  <a:srgbClr val="0070C0"/>
                </a:solidFill>
              </a:rPr>
              <a:t>cv::</a:t>
            </a:r>
            <a:r>
              <a:rPr lang="en-US" altLang="zh-CN" sz="2000" dirty="0" err="1">
                <a:solidFill>
                  <a:srgbClr val="FF0000"/>
                </a:solidFill>
              </a:rPr>
              <a:t>boxFilter</a:t>
            </a:r>
            <a:r>
              <a:rPr lang="en-US" altLang="zh-CN" sz="2000" dirty="0">
                <a:solidFill>
                  <a:srgbClr val="0070C0"/>
                </a:solidFill>
              </a:rPr>
              <a:t>(image, result, </a:t>
            </a:r>
            <a:r>
              <a:rPr lang="en-US" altLang="zh-CN" sz="2000" dirty="0" smtClean="0">
                <a:solidFill>
                  <a:srgbClr val="0070C0"/>
                </a:solidFill>
              </a:rPr>
              <a:t>CV_8U, </a:t>
            </a:r>
            <a:r>
              <a:rPr lang="en-US" altLang="zh-CN" sz="2000" dirty="0">
                <a:solidFill>
                  <a:srgbClr val="0070C0"/>
                </a:solidFill>
              </a:rPr>
              <a:t>cv::</a:t>
            </a:r>
            <a:r>
              <a:rPr lang="en-US" altLang="zh-CN" sz="2000" dirty="0" smtClean="0">
                <a:solidFill>
                  <a:srgbClr val="0070C0"/>
                </a:solidFill>
              </a:rPr>
              <a:t>Size(3, 3));</a:t>
            </a:r>
          </a:p>
          <a:p>
            <a:r>
              <a:rPr lang="zh-CN" altLang="en-US" sz="2400" dirty="0" smtClean="0">
                <a:solidFill>
                  <a:srgbClr val="0000FF"/>
                </a:solidFill>
              </a:rPr>
              <a:t>滤波器尺寸</a:t>
            </a:r>
            <a:r>
              <a:rPr lang="zh-CN" altLang="en-US" sz="2400" dirty="0" smtClean="0"/>
              <a:t>通常为</a:t>
            </a:r>
            <a:r>
              <a:rPr lang="zh-CN" altLang="en-US" sz="2400" dirty="0" smtClean="0">
                <a:solidFill>
                  <a:srgbClr val="0000FF"/>
                </a:solidFill>
              </a:rPr>
              <a:t>奇数</a:t>
            </a:r>
            <a:r>
              <a:rPr lang="zh-CN" altLang="en-US" sz="2400" dirty="0" smtClean="0"/>
              <a:t>，且形状为</a:t>
            </a:r>
            <a:r>
              <a:rPr lang="zh-CN" altLang="en-US" sz="2400" dirty="0" smtClean="0">
                <a:solidFill>
                  <a:srgbClr val="0000FF"/>
                </a:solidFill>
              </a:rPr>
              <a:t>正方形</a:t>
            </a:r>
            <a:r>
              <a:rPr lang="zh-CN" altLang="en-US" sz="2400" dirty="0" smtClean="0"/>
              <a:t>。</a:t>
            </a:r>
            <a:endParaRPr lang="en-US" altLang="zh-CN" sz="2400" dirty="0" smtClean="0"/>
          </a:p>
          <a:p>
            <a:r>
              <a:rPr lang="zh-CN" altLang="en-US" sz="2400" dirty="0" smtClean="0"/>
              <a:t>有什么效果？</a:t>
            </a:r>
            <a:endParaRPr lang="en-US" altLang="zh-CN" sz="2400" dirty="0" smtClean="0"/>
          </a:p>
          <a:p>
            <a:pPr lvl="1"/>
            <a:r>
              <a:rPr lang="zh-CN" altLang="en-US" sz="2000" dirty="0" smtClean="0">
                <a:solidFill>
                  <a:srgbClr val="FF0000"/>
                </a:solidFill>
              </a:rPr>
              <a:t>低通滤波器</a:t>
            </a:r>
            <a:r>
              <a:rPr lang="zh-CN" altLang="en-US" sz="2000" dirty="0" smtClean="0"/>
              <a:t>的最终</a:t>
            </a:r>
            <a:r>
              <a:rPr lang="zh-CN" altLang="en-US" sz="2000" dirty="0" smtClean="0">
                <a:solidFill>
                  <a:srgbClr val="0000FF"/>
                </a:solidFill>
              </a:rPr>
              <a:t>效果</a:t>
            </a:r>
            <a:r>
              <a:rPr lang="zh-CN" altLang="en-US" sz="2000" dirty="0" smtClean="0"/>
              <a:t>是使图像更加</a:t>
            </a:r>
            <a:r>
              <a:rPr lang="zh-CN" altLang="en-US" sz="2000" dirty="0" smtClean="0">
                <a:solidFill>
                  <a:srgbClr val="0000FF"/>
                </a:solidFill>
              </a:rPr>
              <a:t>模糊</a:t>
            </a:r>
            <a:r>
              <a:rPr lang="zh-CN" altLang="en-US" sz="2000" dirty="0" smtClean="0"/>
              <a:t>或更加</a:t>
            </a:r>
            <a:r>
              <a:rPr lang="zh-CN" altLang="en-US" sz="2000" dirty="0" smtClean="0">
                <a:solidFill>
                  <a:srgbClr val="0000FF"/>
                </a:solidFill>
              </a:rPr>
              <a:t>平滑</a:t>
            </a:r>
            <a:endParaRPr lang="en-US" altLang="zh-CN" sz="2000" dirty="0" smtClean="0">
              <a:solidFill>
                <a:srgbClr val="0000FF"/>
              </a:solidFill>
            </a:endParaRPr>
          </a:p>
          <a:p>
            <a:r>
              <a:rPr lang="zh-CN" altLang="en-US" sz="2400" dirty="0" smtClean="0"/>
              <a:t>尝试使用不同的尺寸看看，效果上有何区别？</a:t>
            </a:r>
            <a:endParaRPr lang="zh-CN" altLang="en-US" sz="2400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4</a:t>
            </a:fld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6.2 </a:t>
            </a:r>
            <a:r>
              <a:rPr lang="zh-CN" altLang="en-US" dirty="0" smtClean="0"/>
              <a:t>低通滤波器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2401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40</a:t>
            </a:fld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6.5 </a:t>
            </a:r>
            <a:r>
              <a:rPr lang="zh-CN" altLang="en-US" dirty="0"/>
              <a:t>计算拉普拉斯算子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952" y="2409118"/>
            <a:ext cx="3429000" cy="258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7416" y="2409118"/>
            <a:ext cx="3429000" cy="258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内容占位符 1"/>
          <p:cNvSpPr>
            <a:spLocks noGrp="1"/>
          </p:cNvSpPr>
          <p:nvPr>
            <p:ph idx="1"/>
          </p:nvPr>
        </p:nvSpPr>
        <p:spPr>
          <a:xfrm>
            <a:off x="457200" y="1481328"/>
            <a:ext cx="8229600" cy="4525963"/>
          </a:xfrm>
        </p:spPr>
        <p:txBody>
          <a:bodyPr/>
          <a:lstStyle/>
          <a:p>
            <a:r>
              <a:rPr lang="zh-CN" altLang="en-US" dirty="0" smtClean="0"/>
              <a:t>测试结果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19370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</a:rPr>
              <a:t>线性滤波</a:t>
            </a:r>
            <a:r>
              <a:rPr lang="zh-CN" altLang="en-US" sz="2400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器</a:t>
            </a:r>
            <a:r>
              <a:rPr lang="zh-CN" altLang="en-US" sz="2400" dirty="0">
                <a:latin typeface="Times New Roman" panose="02020603050405020304" pitchFamily="18" charset="0"/>
              </a:rPr>
              <a:t>：</a:t>
            </a:r>
            <a:r>
              <a:rPr lang="zh-CN" altLang="en-US" sz="2400" dirty="0" smtClean="0">
                <a:latin typeface="Times New Roman" panose="02020603050405020304" pitchFamily="18" charset="0"/>
              </a:rPr>
              <a:t>将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</a:rPr>
              <a:t>邻域</a:t>
            </a:r>
            <a:r>
              <a:rPr lang="zh-CN" altLang="en-US" sz="2400" dirty="0" smtClean="0">
                <a:latin typeface="Times New Roman" panose="02020603050405020304" pitchFamily="18" charset="0"/>
              </a:rPr>
              <a:t>内</a:t>
            </a:r>
            <a:r>
              <a:rPr lang="zh-CN" altLang="en-US" sz="2400" dirty="0">
                <a:latin typeface="Times New Roman" panose="02020603050405020304" pitchFamily="18" charset="0"/>
              </a:rPr>
              <a:t>的像素值以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</a:rPr>
              <a:t>线性方式</a:t>
            </a:r>
            <a:r>
              <a:rPr lang="zh-CN" altLang="en-US" sz="2400" dirty="0">
                <a:latin typeface="Times New Roman" panose="02020603050405020304" pitchFamily="18" charset="0"/>
              </a:rPr>
              <a:t>结合起来的，即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</a:rPr>
              <a:t>加权求和</a:t>
            </a:r>
            <a:endParaRPr lang="en-US" altLang="zh-CN" sz="2400" dirty="0">
              <a:solidFill>
                <a:srgbClr val="FF0000"/>
              </a:solidFill>
              <a:latin typeface="Times New Roman" panose="02020603050405020304" pitchFamily="18" charset="0"/>
            </a:endParaRPr>
          </a:p>
          <a:p>
            <a:pPr algn="just"/>
            <a:r>
              <a:rPr lang="zh-CN" altLang="en-US" sz="2400" dirty="0">
                <a:latin typeface="Times New Roman" panose="02020603050405020304" pitchFamily="18" charset="0"/>
              </a:rPr>
              <a:t>例如之前的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</a:rPr>
              <a:t>平滑处理</a:t>
            </a:r>
            <a:r>
              <a:rPr lang="zh-CN" altLang="en-US" sz="2400" dirty="0">
                <a:latin typeface="Times New Roman" panose="02020603050405020304" pitchFamily="18" charset="0"/>
              </a:rPr>
              <a:t>，即是将</a:t>
            </a:r>
            <a:r>
              <a:rPr lang="en-US" altLang="zh-CN" sz="2400" dirty="0">
                <a:solidFill>
                  <a:srgbClr val="0000FF"/>
                </a:solidFill>
                <a:latin typeface="Times New Roman" panose="02020603050405020304" pitchFamily="18" charset="0"/>
              </a:rPr>
              <a:t>3×3</a:t>
            </a:r>
            <a:r>
              <a:rPr lang="zh-CN" altLang="en-US" sz="2400" dirty="0">
                <a:latin typeface="Times New Roman" panose="02020603050405020304" pitchFamily="18" charset="0"/>
              </a:rPr>
              <a:t>的邻域内所有</a:t>
            </a:r>
            <a:r>
              <a:rPr lang="en-US" altLang="zh-CN" sz="2400" dirty="0">
                <a:solidFill>
                  <a:srgbClr val="0000FF"/>
                </a:solidFill>
                <a:latin typeface="Times New Roman" panose="02020603050405020304" pitchFamily="18" charset="0"/>
              </a:rPr>
              <a:t>9</a:t>
            </a:r>
            <a:r>
              <a:rPr lang="zh-CN" altLang="en-US" sz="2400" dirty="0">
                <a:latin typeface="Times New Roman" panose="02020603050405020304" pitchFamily="18" charset="0"/>
              </a:rPr>
              <a:t>个像素乘以相同的权值</a:t>
            </a:r>
            <a:r>
              <a:rPr lang="en-US" altLang="zh-CN" sz="2400" dirty="0">
                <a:solidFill>
                  <a:srgbClr val="0000FF"/>
                </a:solidFill>
                <a:latin typeface="Times New Roman" panose="02020603050405020304" pitchFamily="18" charset="0"/>
              </a:rPr>
              <a:t>1/9</a:t>
            </a:r>
            <a:r>
              <a:rPr lang="zh-CN" altLang="en-US" sz="2400" dirty="0">
                <a:latin typeface="Times New Roman" panose="02020603050405020304" pitchFamily="18" charset="0"/>
              </a:rPr>
              <a:t>然后求和</a:t>
            </a:r>
            <a:endParaRPr lang="en-US" altLang="zh-CN" sz="2400" dirty="0">
              <a:latin typeface="Times New Roman" panose="02020603050405020304" pitchFamily="18" charset="0"/>
            </a:endParaRPr>
          </a:p>
          <a:p>
            <a:r>
              <a:rPr lang="zh-CN" altLang="en-US" sz="2400" dirty="0"/>
              <a:t>按同样的思路，许多不同性质的滤波器都可以通过简单地修改权值分布而</a:t>
            </a:r>
            <a:r>
              <a:rPr lang="zh-CN" altLang="en-US" sz="2400" dirty="0" smtClean="0"/>
              <a:t>得到</a:t>
            </a:r>
            <a:endParaRPr lang="en-US" altLang="zh-CN" sz="2400" dirty="0" smtClean="0"/>
          </a:p>
          <a:p>
            <a:r>
              <a:rPr lang="zh-CN" altLang="en-US" sz="2400" dirty="0">
                <a:latin typeface="Times New Roman" panose="02020603050405020304" pitchFamily="18" charset="0"/>
              </a:rPr>
              <a:t>对任何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</a:rPr>
              <a:t>线性滤波器</a:t>
            </a:r>
            <a:r>
              <a:rPr lang="zh-CN" altLang="en-US" sz="2400" dirty="0">
                <a:latin typeface="Times New Roman" panose="02020603050405020304" pitchFamily="18" charset="0"/>
              </a:rPr>
              <a:t>来说</a:t>
            </a:r>
            <a:r>
              <a:rPr lang="zh-CN" altLang="en-US" sz="2400" dirty="0" smtClean="0">
                <a:latin typeface="Times New Roman" panose="02020603050405020304" pitchFamily="18" charset="0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滤波器</a:t>
            </a:r>
            <a:r>
              <a:rPr lang="zh-CN" altLang="en-US" sz="2400" dirty="0" smtClean="0">
                <a:latin typeface="Times New Roman" panose="02020603050405020304" pitchFamily="18" charset="0"/>
              </a:rPr>
              <a:t>的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</a:rPr>
              <a:t>尺寸</a:t>
            </a:r>
            <a:r>
              <a:rPr lang="zh-CN" altLang="en-US" sz="2400" dirty="0">
                <a:latin typeface="Times New Roman" panose="02020603050405020304" pitchFamily="18" charset="0"/>
              </a:rPr>
              <a:t>和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</a:rPr>
              <a:t>形状</a:t>
            </a:r>
            <a:r>
              <a:rPr lang="zh-CN" altLang="en-US" sz="2400" dirty="0">
                <a:latin typeface="Times New Roman" panose="02020603050405020304" pitchFamily="18" charset="0"/>
              </a:rPr>
              <a:t>以及各像素的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</a:rPr>
              <a:t>权值</a:t>
            </a:r>
            <a:r>
              <a:rPr lang="zh-CN" altLang="en-US" sz="2400" dirty="0">
                <a:latin typeface="Times New Roman" panose="02020603050405020304" pitchFamily="18" charset="0"/>
              </a:rPr>
              <a:t>都可以</a:t>
            </a:r>
            <a:r>
              <a:rPr lang="zh-CN" altLang="en-US" sz="2400" dirty="0" smtClean="0">
                <a:latin typeface="Times New Roman" panose="02020603050405020304" pitchFamily="18" charset="0"/>
              </a:rPr>
              <a:t>由</a:t>
            </a:r>
            <a:r>
              <a:rPr lang="zh-CN" altLang="en-US" sz="2400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滤波矩阵</a:t>
            </a:r>
            <a:r>
              <a:rPr lang="en-US" altLang="zh-CN" sz="2400" dirty="0" smtClean="0">
                <a:latin typeface="Times New Roman" panose="02020603050405020304" pitchFamily="18" charset="0"/>
              </a:rPr>
              <a:t>(</a:t>
            </a:r>
            <a:r>
              <a:rPr lang="zh-CN" altLang="en-US" sz="2400" dirty="0" smtClean="0">
                <a:latin typeface="Times New Roman" panose="02020603050405020304" pitchFamily="18" charset="0"/>
              </a:rPr>
              <a:t>又称为</a:t>
            </a:r>
            <a:r>
              <a:rPr lang="zh-CN" altLang="en-US" sz="2400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内核</a:t>
            </a:r>
            <a:r>
              <a:rPr lang="zh-CN" altLang="en-US" sz="2400" dirty="0" smtClean="0">
                <a:latin typeface="Times New Roman" panose="02020603050405020304" pitchFamily="18" charset="0"/>
              </a:rPr>
              <a:t>或</a:t>
            </a:r>
            <a:r>
              <a:rPr lang="zh-CN" altLang="en-US" sz="2400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掩码</a:t>
            </a:r>
            <a:r>
              <a:rPr lang="en-US" altLang="zh-CN" sz="2400" dirty="0" smtClean="0">
                <a:latin typeface="Times New Roman" panose="02020603050405020304" pitchFamily="18" charset="0"/>
              </a:rPr>
              <a:t>)</a:t>
            </a:r>
            <a:r>
              <a:rPr lang="en-US" altLang="zh-CN" sz="2400" i="1" dirty="0" smtClean="0">
                <a:solidFill>
                  <a:srgbClr val="0000FF"/>
                </a:solidFill>
                <a:latin typeface="Times New Roman" panose="02020603050405020304" pitchFamily="18" charset="0"/>
              </a:rPr>
              <a:t>H</a:t>
            </a:r>
            <a:r>
              <a:rPr lang="en-US" altLang="zh-CN" sz="2400" dirty="0" smtClean="0">
                <a:solidFill>
                  <a:srgbClr val="0000FF"/>
                </a:solidFill>
                <a:latin typeface="Times New Roman" panose="02020603050405020304" pitchFamily="18" charset="0"/>
              </a:rPr>
              <a:t>(</a:t>
            </a:r>
            <a:r>
              <a:rPr lang="en-US" altLang="zh-CN" sz="2400" i="1" dirty="0" err="1" smtClean="0">
                <a:solidFill>
                  <a:srgbClr val="0000FF"/>
                </a:solidFill>
                <a:latin typeface="Times New Roman" panose="02020603050405020304" pitchFamily="18" charset="0"/>
              </a:rPr>
              <a:t>i</a:t>
            </a:r>
            <a:r>
              <a:rPr lang="en-US" altLang="zh-CN" sz="2400" dirty="0" err="1" smtClean="0">
                <a:solidFill>
                  <a:srgbClr val="0000FF"/>
                </a:solidFill>
                <a:latin typeface="Times New Roman" panose="02020603050405020304" pitchFamily="18" charset="0"/>
              </a:rPr>
              <a:t>,</a:t>
            </a:r>
            <a:r>
              <a:rPr lang="en-US" altLang="zh-CN" sz="2400" i="1" dirty="0" err="1" smtClean="0">
                <a:solidFill>
                  <a:srgbClr val="0000FF"/>
                </a:solidFill>
                <a:latin typeface="Times New Roman" panose="02020603050405020304" pitchFamily="18" charset="0"/>
              </a:rPr>
              <a:t>j</a:t>
            </a:r>
            <a:r>
              <a:rPr lang="en-US" altLang="zh-CN" sz="2400" dirty="0">
                <a:solidFill>
                  <a:srgbClr val="0000FF"/>
                </a:solidFill>
                <a:latin typeface="Times New Roman" panose="02020603050405020304" pitchFamily="18" charset="0"/>
              </a:rPr>
              <a:t>)</a:t>
            </a:r>
            <a:r>
              <a:rPr lang="zh-CN" altLang="en-US" sz="2400" dirty="0">
                <a:latin typeface="Times New Roman" panose="02020603050405020304" pitchFamily="18" charset="0"/>
              </a:rPr>
              <a:t>来描述</a:t>
            </a:r>
            <a:endParaRPr lang="en-US" altLang="zh-CN" sz="2400" dirty="0">
              <a:latin typeface="Times New Roman" panose="02020603050405020304" pitchFamily="18" charset="0"/>
            </a:endParaRPr>
          </a:p>
          <a:p>
            <a:r>
              <a:rPr lang="zh-CN" altLang="en-US" sz="2400" dirty="0">
                <a:latin typeface="Times New Roman" panose="02020603050405020304" pitchFamily="18" charset="0"/>
              </a:rPr>
              <a:t>对于</a:t>
            </a:r>
            <a:r>
              <a:rPr lang="en-US" altLang="zh-CN" sz="2400" dirty="0">
                <a:solidFill>
                  <a:srgbClr val="0000FF"/>
                </a:solidFill>
                <a:latin typeface="Times New Roman" panose="02020603050405020304" pitchFamily="18" charset="0"/>
              </a:rPr>
              <a:t>3×3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</a:rPr>
              <a:t>平滑滤波器</a:t>
            </a:r>
            <a:r>
              <a:rPr lang="zh-CN" altLang="en-US" sz="2400" dirty="0">
                <a:latin typeface="Times New Roman" panose="02020603050405020304" pitchFamily="18" charset="0"/>
              </a:rPr>
              <a:t>，其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</a:rPr>
              <a:t>滤波矩阵</a:t>
            </a:r>
            <a:r>
              <a:rPr lang="zh-CN" altLang="en-US" sz="2400" dirty="0">
                <a:latin typeface="Times New Roman" panose="02020603050405020304" pitchFamily="18" charset="0"/>
              </a:rPr>
              <a:t>为：</a:t>
            </a:r>
          </a:p>
          <a:p>
            <a:endParaRPr lang="zh-CN" altLang="en-US" sz="2400" dirty="0" smtClean="0"/>
          </a:p>
          <a:p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5</a:t>
            </a:fld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6.2 </a:t>
            </a:r>
            <a:r>
              <a:rPr lang="zh-CN" altLang="en-US" dirty="0"/>
              <a:t>低通滤波器</a:t>
            </a:r>
          </a:p>
        </p:txBody>
      </p:sp>
      <p:pic>
        <p:nvPicPr>
          <p:cNvPr id="5" name="Picture 2" descr="H:\教学\数字图像处理\2015\教材资源\BurgerBurge-En1-clips\chap06\p089-eqn6-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5157192"/>
            <a:ext cx="5675388" cy="1097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90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65BE0-00A5-4B2F-B760-819F0CFC50C9}" type="slidenum">
              <a:rPr lang="en-US" altLang="zh-CN" smtClean="0"/>
              <a:pPr/>
              <a:t>6</a:t>
            </a:fld>
            <a:endParaRPr lang="en-US" altLang="zh-CN"/>
          </a:p>
        </p:txBody>
      </p:sp>
      <p:pic>
        <p:nvPicPr>
          <p:cNvPr id="37890" name="Picture 2" descr="H:\教学\数字图像处理\2015\教材资源\BurgerBurge-En1-clips\chap06\p090-fig6-4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629980"/>
            <a:ext cx="4460191" cy="2720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67541" y="3427012"/>
            <a:ext cx="79208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步骤</a:t>
            </a:r>
            <a:r>
              <a:rPr lang="en-US" altLang="zh-CN" b="1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1</a:t>
            </a:r>
            <a:r>
              <a:rPr lang="zh-CN" altLang="en-US" b="1" dirty="0" smtClean="0">
                <a:latin typeface="Times New Roman" panose="02020603050405020304" pitchFamily="18" charset="0"/>
              </a:rPr>
              <a:t>：将滤波矩阵</a:t>
            </a:r>
            <a:r>
              <a:rPr lang="en-US" altLang="zh-CN" b="1" i="1" dirty="0" smtClean="0">
                <a:solidFill>
                  <a:srgbClr val="0000FF"/>
                </a:solidFill>
                <a:latin typeface="Times New Roman" panose="02020603050405020304" pitchFamily="18" charset="0"/>
              </a:rPr>
              <a:t>H</a:t>
            </a:r>
            <a:r>
              <a:rPr lang="zh-CN" altLang="en-US" b="1" dirty="0" smtClean="0">
                <a:latin typeface="Times New Roman" panose="02020603050405020304" pitchFamily="18" charset="0"/>
              </a:rPr>
              <a:t>移至原图像</a:t>
            </a:r>
            <a:r>
              <a:rPr lang="en-US" altLang="zh-CN" b="1" i="1" dirty="0" smtClean="0">
                <a:solidFill>
                  <a:srgbClr val="0000FF"/>
                </a:solidFill>
                <a:latin typeface="Times New Roman" panose="02020603050405020304" pitchFamily="18" charset="0"/>
              </a:rPr>
              <a:t>I</a:t>
            </a:r>
            <a:r>
              <a:rPr lang="zh-CN" altLang="en-US" b="1" dirty="0" smtClean="0">
                <a:latin typeface="Times New Roman" panose="02020603050405020304" pitchFamily="18" charset="0"/>
              </a:rPr>
              <a:t>上，使得其原点</a:t>
            </a:r>
            <a:r>
              <a:rPr lang="en-US" altLang="zh-CN" b="1" i="1" dirty="0" smtClean="0">
                <a:solidFill>
                  <a:srgbClr val="0000FF"/>
                </a:solidFill>
                <a:latin typeface="Times New Roman" panose="02020603050405020304" pitchFamily="18" charset="0"/>
              </a:rPr>
              <a:t>H</a:t>
            </a:r>
            <a:r>
              <a:rPr lang="en-US" altLang="zh-CN" b="1" dirty="0" smtClean="0">
                <a:solidFill>
                  <a:srgbClr val="0000FF"/>
                </a:solidFill>
                <a:latin typeface="Times New Roman" panose="02020603050405020304" pitchFamily="18" charset="0"/>
              </a:rPr>
              <a:t>(0,0)</a:t>
            </a:r>
            <a:r>
              <a:rPr lang="en-US" altLang="zh-CN" b="1" dirty="0" smtClean="0">
                <a:latin typeface="Times New Roman" panose="02020603050405020304" pitchFamily="18" charset="0"/>
              </a:rPr>
              <a:t>(</a:t>
            </a:r>
            <a:r>
              <a:rPr lang="zh-CN" altLang="en-US" b="1" dirty="0" smtClean="0">
                <a:latin typeface="Times New Roman" panose="02020603050405020304" pitchFamily="18" charset="0"/>
              </a:rPr>
              <a:t>通常位于矩阵中心</a:t>
            </a:r>
            <a:r>
              <a:rPr lang="en-US" altLang="zh-CN" b="1" dirty="0" smtClean="0">
                <a:latin typeface="Times New Roman" panose="02020603050405020304" pitchFamily="18" charset="0"/>
              </a:rPr>
              <a:t>)</a:t>
            </a:r>
            <a:r>
              <a:rPr lang="zh-CN" altLang="en-US" b="1" dirty="0" smtClean="0">
                <a:latin typeface="Times New Roman" panose="02020603050405020304" pitchFamily="18" charset="0"/>
              </a:rPr>
              <a:t>与图像的当前位置</a:t>
            </a:r>
            <a:r>
              <a:rPr lang="en-US" altLang="zh-CN" b="1" dirty="0" smtClean="0">
                <a:solidFill>
                  <a:srgbClr val="0000FF"/>
                </a:solidFill>
                <a:latin typeface="Times New Roman" panose="02020603050405020304" pitchFamily="18" charset="0"/>
              </a:rPr>
              <a:t>(</a:t>
            </a:r>
            <a:r>
              <a:rPr lang="en-US" altLang="zh-CN" b="1" i="1" dirty="0" err="1" smtClean="0">
                <a:solidFill>
                  <a:srgbClr val="0000FF"/>
                </a:solidFill>
                <a:latin typeface="Times New Roman" panose="02020603050405020304" pitchFamily="18" charset="0"/>
              </a:rPr>
              <a:t>u</a:t>
            </a:r>
            <a:r>
              <a:rPr lang="en-US" altLang="zh-CN" b="1" dirty="0" err="1" smtClean="0">
                <a:solidFill>
                  <a:srgbClr val="0000FF"/>
                </a:solidFill>
                <a:latin typeface="Times New Roman" panose="02020603050405020304" pitchFamily="18" charset="0"/>
              </a:rPr>
              <a:t>,</a:t>
            </a:r>
            <a:r>
              <a:rPr lang="en-US" altLang="zh-CN" b="1" i="1" dirty="0" err="1" smtClean="0">
                <a:solidFill>
                  <a:srgbClr val="0000FF"/>
                </a:solidFill>
                <a:latin typeface="Times New Roman" panose="02020603050405020304" pitchFamily="18" charset="0"/>
              </a:rPr>
              <a:t>v</a:t>
            </a:r>
            <a:r>
              <a:rPr lang="en-US" altLang="zh-CN" b="1" dirty="0" smtClean="0">
                <a:solidFill>
                  <a:srgbClr val="0000FF"/>
                </a:solidFill>
                <a:latin typeface="Times New Roman" panose="02020603050405020304" pitchFamily="18" charset="0"/>
              </a:rPr>
              <a:t>)</a:t>
            </a:r>
            <a:r>
              <a:rPr lang="zh-CN" altLang="en-US" b="1" dirty="0" smtClean="0">
                <a:latin typeface="Times New Roman" panose="02020603050405020304" pitchFamily="18" charset="0"/>
              </a:rPr>
              <a:t>一致；</a:t>
            </a:r>
            <a:endParaRPr lang="zh-CN" altLang="en-US" b="1" dirty="0">
              <a:latin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67544" y="4075084"/>
            <a:ext cx="79208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步骤</a:t>
            </a:r>
            <a:r>
              <a:rPr lang="en-US" altLang="zh-CN" b="1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2</a:t>
            </a:r>
            <a:r>
              <a:rPr lang="zh-CN" altLang="en-US" b="1" dirty="0" smtClean="0">
                <a:latin typeface="Times New Roman" panose="02020603050405020304" pitchFamily="18" charset="0"/>
              </a:rPr>
              <a:t>：所有滤波系数</a:t>
            </a:r>
            <a:r>
              <a:rPr lang="en-US" altLang="zh-CN" b="1" i="1" dirty="0" smtClean="0">
                <a:solidFill>
                  <a:srgbClr val="0000FF"/>
                </a:solidFill>
                <a:latin typeface="Times New Roman" panose="02020603050405020304" pitchFamily="18" charset="0"/>
              </a:rPr>
              <a:t>H</a:t>
            </a:r>
            <a:r>
              <a:rPr lang="en-US" altLang="zh-CN" b="1" dirty="0" smtClean="0">
                <a:solidFill>
                  <a:srgbClr val="0000FF"/>
                </a:solidFill>
                <a:latin typeface="Times New Roman" panose="02020603050405020304" pitchFamily="18" charset="0"/>
              </a:rPr>
              <a:t>(</a:t>
            </a:r>
            <a:r>
              <a:rPr lang="en-US" altLang="zh-CN" b="1" i="1" dirty="0" err="1" smtClean="0">
                <a:solidFill>
                  <a:srgbClr val="0000FF"/>
                </a:solidFill>
                <a:latin typeface="Times New Roman" panose="02020603050405020304" pitchFamily="18" charset="0"/>
              </a:rPr>
              <a:t>i</a:t>
            </a:r>
            <a:r>
              <a:rPr lang="en-US" altLang="zh-CN" b="1" dirty="0" err="1" smtClean="0">
                <a:solidFill>
                  <a:srgbClr val="0000FF"/>
                </a:solidFill>
                <a:latin typeface="Times New Roman" panose="02020603050405020304" pitchFamily="18" charset="0"/>
              </a:rPr>
              <a:t>,</a:t>
            </a:r>
            <a:r>
              <a:rPr lang="en-US" altLang="zh-CN" b="1" i="1" dirty="0" err="1" smtClean="0">
                <a:solidFill>
                  <a:srgbClr val="0000FF"/>
                </a:solidFill>
                <a:latin typeface="Times New Roman" panose="02020603050405020304" pitchFamily="18" charset="0"/>
              </a:rPr>
              <a:t>j</a:t>
            </a:r>
            <a:r>
              <a:rPr lang="en-US" altLang="zh-CN" b="1" dirty="0" smtClean="0">
                <a:solidFill>
                  <a:srgbClr val="0000FF"/>
                </a:solidFill>
                <a:latin typeface="Times New Roman" panose="02020603050405020304" pitchFamily="18" charset="0"/>
              </a:rPr>
              <a:t>)</a:t>
            </a:r>
            <a:r>
              <a:rPr lang="zh-CN" altLang="en-US" b="1" dirty="0" smtClean="0">
                <a:latin typeface="Times New Roman" panose="02020603050405020304" pitchFamily="18" charset="0"/>
              </a:rPr>
              <a:t>乘以原图像对应位置的像素值</a:t>
            </a:r>
            <a:r>
              <a:rPr lang="en-US" altLang="zh-CN" b="1" i="1" dirty="0" smtClean="0">
                <a:solidFill>
                  <a:srgbClr val="0000FF"/>
                </a:solidFill>
                <a:latin typeface="Times New Roman" panose="02020603050405020304" pitchFamily="18" charset="0"/>
              </a:rPr>
              <a:t>I</a:t>
            </a:r>
            <a:r>
              <a:rPr lang="en-US" altLang="zh-CN" b="1" dirty="0" smtClean="0">
                <a:solidFill>
                  <a:srgbClr val="0000FF"/>
                </a:solidFill>
                <a:latin typeface="Times New Roman" panose="02020603050405020304" pitchFamily="18" charset="0"/>
              </a:rPr>
              <a:t>(</a:t>
            </a:r>
            <a:r>
              <a:rPr lang="en-US" altLang="zh-CN" b="1" i="1" dirty="0" err="1" smtClean="0">
                <a:solidFill>
                  <a:srgbClr val="0000FF"/>
                </a:solidFill>
                <a:latin typeface="Times New Roman" panose="02020603050405020304" pitchFamily="18" charset="0"/>
              </a:rPr>
              <a:t>u</a:t>
            </a:r>
            <a:r>
              <a:rPr lang="en-US" altLang="zh-CN" b="1" dirty="0" err="1" smtClean="0">
                <a:solidFill>
                  <a:srgbClr val="0000FF"/>
                </a:solidFill>
                <a:latin typeface="Times New Roman" panose="02020603050405020304" pitchFamily="18" charset="0"/>
              </a:rPr>
              <a:t>+</a:t>
            </a:r>
            <a:r>
              <a:rPr lang="en-US" altLang="zh-CN" b="1" i="1" dirty="0" err="1" smtClean="0">
                <a:solidFill>
                  <a:srgbClr val="0000FF"/>
                </a:solidFill>
                <a:latin typeface="Times New Roman" panose="02020603050405020304" pitchFamily="18" charset="0"/>
              </a:rPr>
              <a:t>i</a:t>
            </a:r>
            <a:r>
              <a:rPr lang="en-US" altLang="zh-CN" b="1" dirty="0" err="1" smtClean="0">
                <a:solidFill>
                  <a:srgbClr val="0000FF"/>
                </a:solidFill>
                <a:latin typeface="Times New Roman" panose="02020603050405020304" pitchFamily="18" charset="0"/>
              </a:rPr>
              <a:t>,</a:t>
            </a:r>
            <a:r>
              <a:rPr lang="en-US" altLang="zh-CN" b="1" i="1" dirty="0" err="1" smtClean="0">
                <a:solidFill>
                  <a:srgbClr val="0000FF"/>
                </a:solidFill>
                <a:latin typeface="Times New Roman" panose="02020603050405020304" pitchFamily="18" charset="0"/>
              </a:rPr>
              <a:t>v</a:t>
            </a:r>
            <a:r>
              <a:rPr lang="en-US" altLang="zh-CN" b="1" dirty="0" err="1" smtClean="0">
                <a:solidFill>
                  <a:srgbClr val="0000FF"/>
                </a:solidFill>
                <a:latin typeface="Times New Roman" panose="02020603050405020304" pitchFamily="18" charset="0"/>
              </a:rPr>
              <a:t>+</a:t>
            </a:r>
            <a:r>
              <a:rPr lang="en-US" altLang="zh-CN" b="1" i="1" dirty="0" err="1" smtClean="0">
                <a:solidFill>
                  <a:srgbClr val="0000FF"/>
                </a:solidFill>
                <a:latin typeface="Times New Roman" panose="02020603050405020304" pitchFamily="18" charset="0"/>
              </a:rPr>
              <a:t>j</a:t>
            </a:r>
            <a:r>
              <a:rPr lang="en-US" altLang="zh-CN" b="1" dirty="0" smtClean="0">
                <a:solidFill>
                  <a:srgbClr val="0000FF"/>
                </a:solidFill>
                <a:latin typeface="Times New Roman" panose="02020603050405020304" pitchFamily="18" charset="0"/>
              </a:rPr>
              <a:t>)</a:t>
            </a:r>
            <a:r>
              <a:rPr lang="zh-CN" altLang="en-US" b="1" dirty="0" smtClean="0">
                <a:solidFill>
                  <a:srgbClr val="0000FF"/>
                </a:solidFill>
                <a:latin typeface="Times New Roman" panose="02020603050405020304" pitchFamily="18" charset="0"/>
              </a:rPr>
              <a:t>，</a:t>
            </a:r>
            <a:r>
              <a:rPr lang="zh-CN" altLang="en-US" b="1" dirty="0" smtClean="0">
                <a:latin typeface="Times New Roman" panose="02020603050405020304" pitchFamily="18" charset="0"/>
              </a:rPr>
              <a:t>并将结果相加；</a:t>
            </a:r>
            <a:endParaRPr lang="zh-CN" altLang="en-US" b="1" dirty="0">
              <a:latin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67544" y="4651148"/>
            <a:ext cx="7920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步骤</a:t>
            </a:r>
            <a:r>
              <a:rPr lang="en-US" altLang="zh-CN" b="1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3</a:t>
            </a:r>
            <a:r>
              <a:rPr lang="zh-CN" altLang="en-US" b="1" dirty="0" smtClean="0">
                <a:latin typeface="Times New Roman" panose="02020603050405020304" pitchFamily="18" charset="0"/>
              </a:rPr>
              <a:t>：将所得和值赋给新图像对应位置的像素点</a:t>
            </a:r>
            <a:r>
              <a:rPr lang="en-US" altLang="zh-CN" b="1" i="1" dirty="0" smtClean="0">
                <a:solidFill>
                  <a:srgbClr val="0000FF"/>
                </a:solidFill>
                <a:latin typeface="Times New Roman" panose="02020603050405020304" pitchFamily="18" charset="0"/>
              </a:rPr>
              <a:t>I’</a:t>
            </a:r>
            <a:r>
              <a:rPr lang="en-US" altLang="zh-CN" b="1" dirty="0" smtClean="0">
                <a:solidFill>
                  <a:srgbClr val="0000FF"/>
                </a:solidFill>
                <a:latin typeface="Times New Roman" panose="02020603050405020304" pitchFamily="18" charset="0"/>
              </a:rPr>
              <a:t>(</a:t>
            </a:r>
            <a:r>
              <a:rPr lang="en-US" altLang="zh-CN" b="1" i="1" dirty="0" err="1" smtClean="0">
                <a:solidFill>
                  <a:srgbClr val="0000FF"/>
                </a:solidFill>
                <a:latin typeface="Times New Roman" panose="02020603050405020304" pitchFamily="18" charset="0"/>
              </a:rPr>
              <a:t>u</a:t>
            </a:r>
            <a:r>
              <a:rPr lang="en-US" altLang="zh-CN" b="1" dirty="0" err="1" smtClean="0">
                <a:solidFill>
                  <a:srgbClr val="0000FF"/>
                </a:solidFill>
                <a:latin typeface="Times New Roman" panose="02020603050405020304" pitchFamily="18" charset="0"/>
              </a:rPr>
              <a:t>,</a:t>
            </a:r>
            <a:r>
              <a:rPr lang="en-US" altLang="zh-CN" b="1" i="1" dirty="0" err="1" smtClean="0">
                <a:solidFill>
                  <a:srgbClr val="0000FF"/>
                </a:solidFill>
                <a:latin typeface="Times New Roman" panose="02020603050405020304" pitchFamily="18" charset="0"/>
              </a:rPr>
              <a:t>v</a:t>
            </a:r>
            <a:r>
              <a:rPr lang="en-US" altLang="zh-CN" b="1" dirty="0" smtClean="0">
                <a:solidFill>
                  <a:srgbClr val="0000FF"/>
                </a:solidFill>
                <a:latin typeface="Times New Roman" panose="02020603050405020304" pitchFamily="18" charset="0"/>
              </a:rPr>
              <a:t>)</a:t>
            </a:r>
            <a:r>
              <a:rPr lang="zh-CN" altLang="en-US" b="1" dirty="0" smtClean="0">
                <a:latin typeface="Times New Roman" panose="02020603050405020304" pitchFamily="18" charset="0"/>
              </a:rPr>
              <a:t>。</a:t>
            </a:r>
            <a:endParaRPr lang="zh-CN" altLang="en-US" b="1" dirty="0">
              <a:latin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67541" y="260648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线性滤波器的应用</a:t>
            </a:r>
            <a:r>
              <a:rPr lang="zh-CN" altLang="en-US" dirty="0" smtClean="0"/>
              <a:t>：</a:t>
            </a:r>
            <a:endParaRPr lang="zh-CN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985497" y="5147900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这一过程在数学上称为</a:t>
            </a:r>
            <a:r>
              <a:rPr lang="zh-CN" altLang="en-US" dirty="0" smtClean="0">
                <a:solidFill>
                  <a:srgbClr val="FF0000"/>
                </a:solidFill>
              </a:rPr>
              <a:t>卷积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82967" y="5640225"/>
            <a:ext cx="71737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知道了</a:t>
            </a:r>
            <a:r>
              <a:rPr lang="zh-CN" altLang="en-US" dirty="0" smtClean="0">
                <a:solidFill>
                  <a:srgbClr val="0000FF"/>
                </a:solidFill>
              </a:rPr>
              <a:t>滤波矩阵</a:t>
            </a:r>
            <a:r>
              <a:rPr lang="zh-CN" altLang="en-US" dirty="0" smtClean="0"/>
              <a:t>，可利用</a:t>
            </a:r>
            <a:r>
              <a:rPr lang="en-US" altLang="zh-CN" dirty="0" err="1" smtClean="0">
                <a:solidFill>
                  <a:srgbClr val="0070C0"/>
                </a:solidFill>
              </a:rPr>
              <a:t>OpenCV</a:t>
            </a:r>
            <a:r>
              <a:rPr lang="zh-CN" altLang="en-US" dirty="0" smtClean="0"/>
              <a:t>函数</a:t>
            </a:r>
            <a:r>
              <a:rPr lang="en-US" altLang="zh-CN" dirty="0" smtClean="0">
                <a:solidFill>
                  <a:srgbClr val="FF0000"/>
                </a:solidFill>
              </a:rPr>
              <a:t>cv::filter2D</a:t>
            </a:r>
            <a:r>
              <a:rPr lang="zh-CN" altLang="en-US" dirty="0" smtClean="0"/>
              <a:t>来应用</a:t>
            </a:r>
            <a:r>
              <a:rPr lang="zh-CN" altLang="en-US" dirty="0" smtClean="0">
                <a:solidFill>
                  <a:srgbClr val="FF0000"/>
                </a:solidFill>
              </a:rPr>
              <a:t>线性滤波器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7486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78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78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78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0" grpId="0"/>
      <p:bldP spid="7" grpId="0"/>
      <p:bldP spid="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 smtClean="0">
                <a:solidFill>
                  <a:srgbClr val="FF0000"/>
                </a:solidFill>
              </a:rPr>
              <a:t>箱式滤波器</a:t>
            </a:r>
            <a:r>
              <a:rPr lang="zh-CN" altLang="en-US" sz="2400" dirty="0" smtClean="0"/>
              <a:t>并不是一种高质量的平滑滤波器</a:t>
            </a:r>
            <a:endParaRPr lang="en-US" altLang="zh-CN" sz="2400" dirty="0" smtClean="0"/>
          </a:p>
          <a:p>
            <a:r>
              <a:rPr lang="zh-CN" altLang="en-US" sz="2400" dirty="0" smtClean="0"/>
              <a:t>为邻域内的每个像素分配相同的权值也不科学</a:t>
            </a:r>
            <a:endParaRPr lang="en-US" altLang="zh-CN" sz="2400" dirty="0" smtClean="0"/>
          </a:p>
          <a:p>
            <a:r>
              <a:rPr lang="zh-CN" altLang="en-US" sz="2400" dirty="0" smtClean="0">
                <a:solidFill>
                  <a:srgbClr val="FF0000"/>
                </a:solidFill>
              </a:rPr>
              <a:t>高斯滤波器</a:t>
            </a:r>
            <a:r>
              <a:rPr lang="zh-CN" altLang="en-US" sz="2400" dirty="0" smtClean="0"/>
              <a:t>：</a:t>
            </a:r>
            <a:endParaRPr lang="en-US" altLang="zh-CN" sz="2400" dirty="0" smtClean="0"/>
          </a:p>
          <a:p>
            <a:pPr lvl="1"/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滤波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</a:rPr>
              <a:t>矩阵</a:t>
            </a:r>
            <a:r>
              <a:rPr lang="zh-CN" altLang="en-US" sz="2000" dirty="0">
                <a:latin typeface="Times New Roman" panose="02020603050405020304" pitchFamily="18" charset="0"/>
              </a:rPr>
              <a:t>相当于一个离散的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</a:rPr>
              <a:t>高斯函数</a:t>
            </a:r>
            <a:r>
              <a:rPr lang="zh-CN" altLang="en-US" sz="2000" dirty="0" smtClean="0">
                <a:latin typeface="Times New Roman" panose="02020603050405020304" pitchFamily="18" charset="0"/>
              </a:rPr>
              <a:t>：</a:t>
            </a:r>
            <a:endParaRPr lang="en-US" altLang="zh-CN" sz="2000" dirty="0" smtClean="0">
              <a:latin typeface="Times New Roman" panose="02020603050405020304" pitchFamily="18" charset="0"/>
            </a:endParaRPr>
          </a:p>
          <a:p>
            <a:pPr lvl="1"/>
            <a:endParaRPr lang="en-US" altLang="zh-CN" sz="2000" dirty="0">
              <a:latin typeface="Times New Roman" panose="02020603050405020304" pitchFamily="18" charset="0"/>
            </a:endParaRPr>
          </a:p>
          <a:p>
            <a:pPr lvl="1"/>
            <a:endParaRPr lang="en-US" altLang="zh-CN" sz="2000" dirty="0" smtClean="0">
              <a:latin typeface="Times New Roman" panose="02020603050405020304" pitchFamily="18" charset="0"/>
            </a:endParaRPr>
          </a:p>
          <a:p>
            <a:pPr lvl="1"/>
            <a:r>
              <a:rPr lang="zh-CN" altLang="en-US" sz="2000" b="1" dirty="0">
                <a:latin typeface="Times New Roman" panose="02020603050405020304" pitchFamily="18" charset="0"/>
              </a:rPr>
              <a:t> </a:t>
            </a:r>
            <a:r>
              <a:rPr lang="zh-CN" altLang="en-US" sz="2000" dirty="0">
                <a:latin typeface="Times New Roman" panose="02020603050405020304" pitchFamily="18" charset="0"/>
              </a:rPr>
              <a:t>其中</a:t>
            </a:r>
            <a:r>
              <a:rPr lang="en-US" altLang="zh-CN" sz="2000" i="1" dirty="0">
                <a:solidFill>
                  <a:srgbClr val="0000FF"/>
                </a:solidFill>
                <a:latin typeface="Times New Roman" panose="02020603050405020304" pitchFamily="18" charset="0"/>
              </a:rPr>
              <a:t>σ</a:t>
            </a:r>
            <a:r>
              <a:rPr lang="zh-CN" altLang="en-US" sz="2000" dirty="0">
                <a:latin typeface="Times New Roman" panose="02020603050405020304" pitchFamily="18" charset="0"/>
              </a:rPr>
              <a:t>用于控制“钟”的宽度，</a:t>
            </a:r>
            <a:r>
              <a:rPr lang="en-US" altLang="zh-CN" sz="2000" i="1" dirty="0">
                <a:solidFill>
                  <a:srgbClr val="0000FF"/>
                </a:solidFill>
                <a:latin typeface="Times New Roman" panose="02020603050405020304" pitchFamily="18" charset="0"/>
              </a:rPr>
              <a:t>r</a:t>
            </a:r>
            <a:r>
              <a:rPr lang="zh-CN" altLang="en-US" sz="2000" dirty="0">
                <a:latin typeface="Times New Roman" panose="02020603050405020304" pitchFamily="18" charset="0"/>
              </a:rPr>
              <a:t>为与中心点的</a:t>
            </a:r>
            <a:r>
              <a:rPr lang="zh-CN" altLang="en-US" sz="2000" dirty="0" smtClean="0">
                <a:latin typeface="Times New Roman" panose="02020603050405020304" pitchFamily="18" charset="0"/>
              </a:rPr>
              <a:t>距离</a:t>
            </a:r>
            <a:endParaRPr lang="en-US" altLang="zh-CN" sz="2000" dirty="0" smtClean="0">
              <a:latin typeface="Times New Roman" panose="02020603050405020304" pitchFamily="18" charset="0"/>
            </a:endParaRPr>
          </a:p>
          <a:p>
            <a:pPr lvl="1"/>
            <a:r>
              <a:rPr lang="zh-CN" altLang="en-US" sz="2000" dirty="0"/>
              <a:t>中心处的像素具有最大权值，其余系数随着与中心距离的增大而平稳减小</a:t>
            </a:r>
          </a:p>
          <a:p>
            <a:pPr lvl="1"/>
            <a:endParaRPr lang="zh-CN" altLang="en-US" sz="2000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7</a:t>
            </a:fld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6.2 </a:t>
            </a:r>
            <a:r>
              <a:rPr lang="zh-CN" altLang="en-US" dirty="0"/>
              <a:t>低通滤波器</a:t>
            </a:r>
          </a:p>
        </p:txBody>
      </p:sp>
      <p:pic>
        <p:nvPicPr>
          <p:cNvPr id="5" name="Picture 2" descr="H:\教学\数字图像处理\2015\教材资源\BurgerBurge-En1-clips\chap06\p097-eqn6-1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928" y="3140968"/>
            <a:ext cx="5175514" cy="646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4946515"/>
            <a:ext cx="2443741" cy="141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3373" y="5049164"/>
            <a:ext cx="2753527" cy="1211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2" y="5049164"/>
            <a:ext cx="1393621" cy="14252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2311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高斯平滑滤波</a:t>
            </a:r>
            <a:r>
              <a:rPr lang="zh-CN" altLang="en-US" dirty="0" smtClean="0"/>
              <a:t>的</a:t>
            </a:r>
            <a:r>
              <a:rPr lang="en-US" altLang="zh-CN" dirty="0" err="1" smtClean="0">
                <a:solidFill>
                  <a:srgbClr val="0070C0"/>
                </a:solidFill>
              </a:rPr>
              <a:t>OpenCV</a:t>
            </a:r>
            <a:r>
              <a:rPr lang="zh-CN" altLang="en-US" dirty="0" smtClean="0"/>
              <a:t>实现：</a:t>
            </a:r>
            <a:endParaRPr lang="en-US" altLang="zh-CN" dirty="0" smtClean="0"/>
          </a:p>
          <a:p>
            <a:pPr marL="109728" indent="0">
              <a:buNone/>
            </a:pPr>
            <a:r>
              <a:rPr lang="en-US" altLang="zh-CN" dirty="0" smtClean="0"/>
              <a:t>	</a:t>
            </a:r>
            <a:r>
              <a:rPr lang="en-US" altLang="zh-CN" dirty="0" smtClean="0">
                <a:solidFill>
                  <a:srgbClr val="0070C0"/>
                </a:solidFill>
              </a:rPr>
              <a:t>cv</a:t>
            </a:r>
            <a:r>
              <a:rPr lang="en-US" altLang="zh-CN" dirty="0">
                <a:solidFill>
                  <a:srgbClr val="0070C0"/>
                </a:solidFill>
              </a:rPr>
              <a:t>::</a:t>
            </a:r>
            <a:r>
              <a:rPr lang="en-US" altLang="zh-CN" dirty="0" err="1">
                <a:solidFill>
                  <a:srgbClr val="FF0000"/>
                </a:solidFill>
              </a:rPr>
              <a:t>GaussianBlur</a:t>
            </a:r>
            <a:r>
              <a:rPr lang="en-US" altLang="zh-CN" dirty="0">
                <a:solidFill>
                  <a:srgbClr val="0070C0"/>
                </a:solidFill>
              </a:rPr>
              <a:t>(image, result, </a:t>
            </a:r>
            <a:endParaRPr lang="en-US" altLang="zh-CN" dirty="0" smtClean="0">
              <a:solidFill>
                <a:srgbClr val="0070C0"/>
              </a:solidFill>
            </a:endParaRPr>
          </a:p>
          <a:p>
            <a:pPr marL="109728" indent="0">
              <a:buNone/>
            </a:pPr>
            <a:r>
              <a:rPr lang="en-US" altLang="zh-CN" dirty="0">
                <a:solidFill>
                  <a:srgbClr val="0070C0"/>
                </a:solidFill>
              </a:rPr>
              <a:t>	</a:t>
            </a:r>
            <a:r>
              <a:rPr lang="en-US" altLang="zh-CN" dirty="0" smtClean="0">
                <a:solidFill>
                  <a:srgbClr val="0070C0"/>
                </a:solidFill>
              </a:rPr>
              <a:t>	cv</a:t>
            </a:r>
            <a:r>
              <a:rPr lang="en-US" altLang="zh-CN" dirty="0">
                <a:solidFill>
                  <a:srgbClr val="0070C0"/>
                </a:solidFill>
              </a:rPr>
              <a:t>::Size(5, 5), </a:t>
            </a:r>
            <a:r>
              <a:rPr lang="en-US" altLang="zh-CN" dirty="0" smtClean="0">
                <a:solidFill>
                  <a:srgbClr val="00B050"/>
                </a:solidFill>
              </a:rPr>
              <a:t>//</a:t>
            </a:r>
            <a:r>
              <a:rPr lang="zh-CN" altLang="en-US" dirty="0" smtClean="0">
                <a:solidFill>
                  <a:srgbClr val="00B050"/>
                </a:solidFill>
              </a:rPr>
              <a:t>滤波器尺寸，须是奇数</a:t>
            </a:r>
            <a:endParaRPr lang="en-US" altLang="zh-CN" dirty="0" smtClean="0">
              <a:solidFill>
                <a:srgbClr val="00B050"/>
              </a:solidFill>
            </a:endParaRPr>
          </a:p>
          <a:p>
            <a:pPr marL="109728" indent="0">
              <a:buNone/>
            </a:pPr>
            <a:r>
              <a:rPr lang="en-US" altLang="zh-CN" dirty="0">
                <a:solidFill>
                  <a:srgbClr val="0070C0"/>
                </a:solidFill>
              </a:rPr>
              <a:t>	</a:t>
            </a:r>
            <a:r>
              <a:rPr lang="en-US" altLang="zh-CN" dirty="0" smtClean="0">
                <a:solidFill>
                  <a:srgbClr val="0070C0"/>
                </a:solidFill>
              </a:rPr>
              <a:t>	0);  	</a:t>
            </a:r>
            <a:r>
              <a:rPr lang="en-US" altLang="zh-CN" dirty="0" smtClean="0">
                <a:solidFill>
                  <a:srgbClr val="00B050"/>
                </a:solidFill>
              </a:rPr>
              <a:t>// </a:t>
            </a:r>
            <a:r>
              <a:rPr lang="en-US" altLang="zh-CN" i="1" dirty="0">
                <a:solidFill>
                  <a:srgbClr val="00B050"/>
                </a:solidFill>
                <a:latin typeface="Times New Roman" panose="02020603050405020304" pitchFamily="18" charset="0"/>
              </a:rPr>
              <a:t>σ</a:t>
            </a:r>
            <a:r>
              <a:rPr lang="zh-CN" altLang="en-US" dirty="0" smtClean="0">
                <a:solidFill>
                  <a:srgbClr val="00B050"/>
                </a:solidFill>
              </a:rPr>
              <a:t>的值，为</a:t>
            </a:r>
            <a:r>
              <a:rPr lang="en-US" altLang="zh-CN" dirty="0" smtClean="0">
                <a:solidFill>
                  <a:srgbClr val="00B050"/>
                </a:solidFill>
              </a:rPr>
              <a:t>0</a:t>
            </a:r>
            <a:r>
              <a:rPr lang="zh-CN" altLang="en-US" dirty="0" smtClean="0">
                <a:solidFill>
                  <a:srgbClr val="00B050"/>
                </a:solidFill>
              </a:rPr>
              <a:t>表示由</a:t>
            </a:r>
            <a:r>
              <a:rPr lang="en-US" altLang="zh-CN" dirty="0" err="1" smtClean="0">
                <a:solidFill>
                  <a:srgbClr val="00B050"/>
                </a:solidFill>
              </a:rPr>
              <a:t>OpenCV</a:t>
            </a:r>
            <a:r>
              <a:rPr lang="zh-CN" altLang="en-US" dirty="0" smtClean="0">
                <a:solidFill>
                  <a:srgbClr val="00B050"/>
                </a:solidFill>
              </a:rPr>
              <a:t>自行 </a:t>
            </a:r>
            <a:r>
              <a:rPr lang="en-US" altLang="zh-CN" dirty="0" smtClean="0">
                <a:solidFill>
                  <a:srgbClr val="00B050"/>
                </a:solidFill>
              </a:rPr>
              <a:t>	 		// </a:t>
            </a:r>
            <a:r>
              <a:rPr lang="zh-CN" altLang="en-US" dirty="0" smtClean="0">
                <a:solidFill>
                  <a:srgbClr val="00B050"/>
                </a:solidFill>
              </a:rPr>
              <a:t>决定最合适的</a:t>
            </a:r>
            <a:r>
              <a:rPr lang="en-US" altLang="zh-CN" i="1" dirty="0">
                <a:solidFill>
                  <a:srgbClr val="00B050"/>
                </a:solidFill>
                <a:latin typeface="Times New Roman" panose="02020603050405020304" pitchFamily="18" charset="0"/>
              </a:rPr>
              <a:t>σ</a:t>
            </a:r>
            <a:r>
              <a:rPr lang="zh-CN" altLang="en-US" dirty="0" smtClean="0">
                <a:solidFill>
                  <a:srgbClr val="00B050"/>
                </a:solidFill>
              </a:rPr>
              <a:t>值</a:t>
            </a:r>
            <a:endParaRPr lang="en-US" altLang="zh-CN" dirty="0" smtClean="0">
              <a:solidFill>
                <a:srgbClr val="00B050"/>
              </a:solidFill>
            </a:endParaRPr>
          </a:p>
          <a:p>
            <a:r>
              <a:rPr lang="zh-CN" altLang="en-US" dirty="0"/>
              <a:t>测试</a:t>
            </a:r>
            <a:r>
              <a:rPr lang="zh-CN" altLang="en-US" dirty="0" smtClean="0"/>
              <a:t>下，在</a:t>
            </a:r>
            <a:r>
              <a:rPr lang="zh-CN" altLang="en-US" dirty="0" smtClean="0">
                <a:solidFill>
                  <a:srgbClr val="0000FF"/>
                </a:solidFill>
              </a:rPr>
              <a:t>尺寸相同</a:t>
            </a:r>
            <a:r>
              <a:rPr lang="zh-CN" altLang="en-US" dirty="0" smtClean="0"/>
              <a:t>的情况下，</a:t>
            </a:r>
            <a:r>
              <a:rPr lang="zh-CN" altLang="en-US" dirty="0" smtClean="0">
                <a:solidFill>
                  <a:srgbClr val="FF0000"/>
                </a:solidFill>
              </a:rPr>
              <a:t>高斯平滑滤波</a:t>
            </a:r>
            <a:r>
              <a:rPr lang="zh-CN" altLang="en-US" dirty="0" smtClean="0"/>
              <a:t>和之前的</a:t>
            </a:r>
            <a:r>
              <a:rPr lang="zh-CN" altLang="en-US" dirty="0" smtClean="0">
                <a:solidFill>
                  <a:srgbClr val="FF0000"/>
                </a:solidFill>
              </a:rPr>
              <a:t>均值平滑滤波</a:t>
            </a:r>
            <a:r>
              <a:rPr lang="zh-CN" altLang="en-US" dirty="0" smtClean="0"/>
              <a:t>效果有区别么？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8</a:t>
            </a:fld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6.2 </a:t>
            </a:r>
            <a:r>
              <a:rPr lang="zh-CN" altLang="en-US" dirty="0"/>
              <a:t>低通滤波器</a:t>
            </a:r>
          </a:p>
        </p:txBody>
      </p:sp>
    </p:spTree>
    <p:extLst>
      <p:ext uri="{BB962C8B-B14F-4D97-AF65-F5344CB8AC3E}">
        <p14:creationId xmlns:p14="http://schemas.microsoft.com/office/powerpoint/2010/main" val="3338433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57200" y="1481328"/>
            <a:ext cx="8229600" cy="4900000"/>
          </a:xfrm>
        </p:spPr>
        <p:txBody>
          <a:bodyPr>
            <a:normAutofit/>
          </a:bodyPr>
          <a:lstStyle/>
          <a:p>
            <a:pPr>
              <a:lnSpc>
                <a:spcPct val="125000"/>
              </a:lnSpc>
            </a:pPr>
            <a:r>
              <a:rPr lang="zh-CN" altLang="en-US" sz="2400" dirty="0" smtClean="0">
                <a:solidFill>
                  <a:srgbClr val="FF0000"/>
                </a:solidFill>
              </a:rPr>
              <a:t>中值滤波器</a:t>
            </a:r>
            <a:r>
              <a:rPr lang="zh-CN" altLang="en-US" sz="2400" dirty="0" smtClean="0"/>
              <a:t>属于</a:t>
            </a:r>
            <a:r>
              <a:rPr lang="zh-CN" altLang="en-US" sz="2400" dirty="0" smtClean="0">
                <a:solidFill>
                  <a:srgbClr val="FF0000"/>
                </a:solidFill>
              </a:rPr>
              <a:t>非线性滤波器</a:t>
            </a:r>
            <a:r>
              <a:rPr lang="zh-CN" altLang="en-US" sz="2400" dirty="0" smtClean="0"/>
              <a:t>，常用于</a:t>
            </a:r>
            <a:r>
              <a:rPr lang="zh-CN" altLang="en-US" sz="2400" dirty="0" smtClean="0">
                <a:solidFill>
                  <a:srgbClr val="FF0000"/>
                </a:solidFill>
              </a:rPr>
              <a:t>消除椒盐噪声</a:t>
            </a:r>
            <a:endParaRPr lang="en-US" altLang="zh-CN" sz="2400" dirty="0" smtClean="0">
              <a:solidFill>
                <a:srgbClr val="FF0000"/>
              </a:solidFill>
            </a:endParaRPr>
          </a:p>
          <a:p>
            <a:pPr>
              <a:lnSpc>
                <a:spcPct val="125000"/>
              </a:lnSpc>
            </a:pPr>
            <a:r>
              <a:rPr lang="en-US" altLang="zh-CN" sz="2400" dirty="0" err="1" smtClean="0">
                <a:solidFill>
                  <a:srgbClr val="0070C0"/>
                </a:solidFill>
              </a:rPr>
              <a:t>OpenCV</a:t>
            </a:r>
            <a:r>
              <a:rPr lang="zh-CN" altLang="en-US" sz="2400" dirty="0" smtClean="0"/>
              <a:t>实现：</a:t>
            </a:r>
            <a:endParaRPr lang="en-US" altLang="zh-CN" sz="2400" dirty="0" smtClean="0"/>
          </a:p>
          <a:p>
            <a:pPr marL="109728" indent="0">
              <a:lnSpc>
                <a:spcPct val="125000"/>
              </a:lnSpc>
              <a:buNone/>
            </a:pPr>
            <a:r>
              <a:rPr lang="en-US" altLang="zh-CN" sz="2400" dirty="0"/>
              <a:t>	</a:t>
            </a:r>
            <a:r>
              <a:rPr lang="en-US" altLang="zh-CN" sz="2400" dirty="0" smtClean="0"/>
              <a:t>cv::</a:t>
            </a:r>
            <a:r>
              <a:rPr lang="en-US" altLang="zh-CN" sz="2400" dirty="0" err="1" smtClean="0">
                <a:solidFill>
                  <a:srgbClr val="FF0000"/>
                </a:solidFill>
              </a:rPr>
              <a:t>medianBlur</a:t>
            </a:r>
            <a:r>
              <a:rPr lang="en-US" altLang="zh-CN" sz="2400" dirty="0" smtClean="0"/>
              <a:t>(image, result, </a:t>
            </a:r>
          </a:p>
          <a:p>
            <a:pPr marL="109728" indent="0">
              <a:lnSpc>
                <a:spcPct val="125000"/>
              </a:lnSpc>
              <a:buNone/>
            </a:pPr>
            <a:r>
              <a:rPr lang="en-US" altLang="zh-CN" sz="2400" dirty="0"/>
              <a:t>	</a:t>
            </a:r>
            <a:r>
              <a:rPr lang="en-US" altLang="zh-CN" sz="2400" dirty="0" smtClean="0"/>
              <a:t>	5);  </a:t>
            </a:r>
            <a:r>
              <a:rPr lang="en-US" altLang="zh-CN" sz="2400" dirty="0" smtClean="0">
                <a:solidFill>
                  <a:srgbClr val="00B050"/>
                </a:solidFill>
              </a:rPr>
              <a:t>// </a:t>
            </a:r>
            <a:r>
              <a:rPr lang="zh-CN" altLang="en-US" sz="2400" dirty="0" smtClean="0">
                <a:solidFill>
                  <a:srgbClr val="00B050"/>
                </a:solidFill>
              </a:rPr>
              <a:t>滤波器尺寸，必须</a:t>
            </a:r>
            <a:r>
              <a:rPr lang="en-US" altLang="zh-CN" sz="2400" dirty="0" smtClean="0">
                <a:solidFill>
                  <a:srgbClr val="00B050"/>
                </a:solidFill>
              </a:rPr>
              <a:t>&gt;1</a:t>
            </a:r>
            <a:r>
              <a:rPr lang="zh-CN" altLang="en-US" sz="2400" dirty="0" smtClean="0">
                <a:solidFill>
                  <a:srgbClr val="00B050"/>
                </a:solidFill>
              </a:rPr>
              <a:t>且为奇数</a:t>
            </a:r>
            <a:endParaRPr lang="en-US" altLang="zh-CN" sz="2400" dirty="0" smtClean="0">
              <a:solidFill>
                <a:srgbClr val="00B050"/>
              </a:solidFill>
            </a:endParaRPr>
          </a:p>
          <a:p>
            <a:pPr>
              <a:lnSpc>
                <a:spcPct val="125000"/>
              </a:lnSpc>
            </a:pPr>
            <a:r>
              <a:rPr lang="zh-CN" altLang="en-US" sz="2400" dirty="0" smtClean="0"/>
              <a:t>针对</a:t>
            </a:r>
            <a:r>
              <a:rPr lang="en-US" altLang="zh-CN" sz="2400" dirty="0" smtClean="0">
                <a:solidFill>
                  <a:srgbClr val="0070C0"/>
                </a:solidFill>
              </a:rPr>
              <a:t>2.2</a:t>
            </a:r>
            <a:r>
              <a:rPr lang="zh-CN" altLang="en-US" sz="2400" dirty="0" smtClean="0"/>
              <a:t>节生成的</a:t>
            </a:r>
            <a:r>
              <a:rPr lang="zh-CN" altLang="en-US" sz="2400" dirty="0" smtClean="0">
                <a:solidFill>
                  <a:srgbClr val="0000FF"/>
                </a:solidFill>
              </a:rPr>
              <a:t>盐噪声图像</a:t>
            </a:r>
            <a:r>
              <a:rPr lang="zh-CN" altLang="en-US" sz="2400" dirty="0" smtClean="0"/>
              <a:t>，使用前面的</a:t>
            </a:r>
            <a:r>
              <a:rPr lang="zh-CN" altLang="en-US" sz="2400" dirty="0" smtClean="0">
                <a:solidFill>
                  <a:srgbClr val="0000FF"/>
                </a:solidFill>
              </a:rPr>
              <a:t>均值滤波</a:t>
            </a:r>
            <a:r>
              <a:rPr lang="zh-CN" altLang="en-US" sz="2400" dirty="0" smtClean="0"/>
              <a:t>或</a:t>
            </a:r>
            <a:r>
              <a:rPr lang="zh-CN" altLang="en-US" sz="2400" dirty="0" smtClean="0">
                <a:solidFill>
                  <a:srgbClr val="0000FF"/>
                </a:solidFill>
              </a:rPr>
              <a:t>高斯滤波</a:t>
            </a:r>
            <a:r>
              <a:rPr lang="zh-CN" altLang="en-US" sz="2400" dirty="0" smtClean="0"/>
              <a:t>看看效果如何？</a:t>
            </a:r>
            <a:endParaRPr lang="en-US" altLang="zh-CN" sz="2400" dirty="0" smtClean="0"/>
          </a:p>
          <a:p>
            <a:pPr>
              <a:lnSpc>
                <a:spcPct val="125000"/>
              </a:lnSpc>
            </a:pPr>
            <a:r>
              <a:rPr lang="zh-CN" altLang="en-US" sz="2400" dirty="0" smtClean="0"/>
              <a:t>然后用</a:t>
            </a:r>
            <a:r>
              <a:rPr lang="zh-CN" altLang="en-US" sz="2400" dirty="0" smtClean="0">
                <a:solidFill>
                  <a:srgbClr val="0000FF"/>
                </a:solidFill>
              </a:rPr>
              <a:t>中值滤波</a:t>
            </a:r>
            <a:r>
              <a:rPr lang="zh-CN" altLang="en-US" sz="2400" dirty="0" smtClean="0"/>
              <a:t>看看效果如何？</a:t>
            </a:r>
            <a:endParaRPr lang="en-US" altLang="zh-CN" sz="2400" dirty="0" smtClean="0"/>
          </a:p>
          <a:p>
            <a:pPr>
              <a:lnSpc>
                <a:spcPct val="125000"/>
              </a:lnSpc>
            </a:pPr>
            <a:r>
              <a:rPr lang="zh-CN" altLang="en-US" sz="2400" dirty="0" smtClean="0">
                <a:solidFill>
                  <a:srgbClr val="0000FF"/>
                </a:solidFill>
              </a:rPr>
              <a:t>改变滤波器尺寸</a:t>
            </a:r>
            <a:r>
              <a:rPr lang="zh-CN" altLang="en-US" sz="2400" dirty="0" smtClean="0"/>
              <a:t>，看看有何区别？</a:t>
            </a:r>
            <a:endParaRPr lang="en-US" altLang="zh-CN" sz="2400" dirty="0" smtClean="0"/>
          </a:p>
          <a:p>
            <a:pPr>
              <a:lnSpc>
                <a:spcPct val="125000"/>
              </a:lnSpc>
            </a:pPr>
            <a:r>
              <a:rPr lang="zh-CN" altLang="en-US" sz="2400" dirty="0" smtClean="0"/>
              <a:t>对于</a:t>
            </a:r>
            <a:r>
              <a:rPr lang="zh-CN" altLang="en-US" sz="2400" dirty="0" smtClean="0">
                <a:solidFill>
                  <a:srgbClr val="0000FF"/>
                </a:solidFill>
              </a:rPr>
              <a:t>彩色图像</a:t>
            </a:r>
            <a:r>
              <a:rPr lang="zh-CN" altLang="en-US" sz="2400" dirty="0" smtClean="0"/>
              <a:t>，</a:t>
            </a:r>
            <a:r>
              <a:rPr lang="zh-CN" altLang="en-US" sz="2400" dirty="0" smtClean="0">
                <a:solidFill>
                  <a:srgbClr val="0000FF"/>
                </a:solidFill>
              </a:rPr>
              <a:t>中值滤波</a:t>
            </a:r>
            <a:r>
              <a:rPr lang="zh-CN" altLang="en-US" sz="2400" dirty="0" smtClean="0"/>
              <a:t>可产生</a:t>
            </a:r>
            <a:r>
              <a:rPr lang="zh-CN" altLang="en-US" sz="2400" dirty="0" smtClean="0">
                <a:solidFill>
                  <a:srgbClr val="0000FF"/>
                </a:solidFill>
              </a:rPr>
              <a:t>类似卡通效果</a:t>
            </a:r>
            <a:r>
              <a:rPr lang="zh-CN" altLang="en-US" sz="2400" dirty="0" smtClean="0"/>
              <a:t>的图像</a:t>
            </a:r>
            <a:endParaRPr lang="en-US" altLang="zh-CN" sz="2400" dirty="0" smtClean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9</a:t>
            </a:fld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6.3 </a:t>
            </a:r>
            <a:r>
              <a:rPr lang="zh-CN" altLang="en-US" dirty="0" smtClean="0"/>
              <a:t>中值滤波器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91148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聚合">
  <a:themeElements>
    <a:clrScheme name="聚合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聚合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inorFont>
    </a:fontScheme>
    <a:fmtScheme name="聚合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23342</TotalTime>
  <Words>1761</Words>
  <Application>Microsoft Office PowerPoint</Application>
  <PresentationFormat>全屏显示(4:3)</PresentationFormat>
  <Paragraphs>365</Paragraphs>
  <Slides>40</Slides>
  <Notes>2</Notes>
  <HiddenSlides>0</HiddenSlides>
  <MMClips>0</MMClips>
  <ScaleCrop>false</ScaleCrop>
  <HeadingPairs>
    <vt:vector size="6" baseType="variant"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40</vt:i4>
      </vt:variant>
    </vt:vector>
  </HeadingPairs>
  <TitlesOfParts>
    <vt:vector size="42" baseType="lpstr">
      <vt:lpstr>聚合</vt:lpstr>
      <vt:lpstr>公式</vt:lpstr>
      <vt:lpstr>计算机视觉 第6章 图像滤波</vt:lpstr>
      <vt:lpstr>第6章 图像滤波</vt:lpstr>
      <vt:lpstr>6.1 简介</vt:lpstr>
      <vt:lpstr>6.2 低通滤波器</vt:lpstr>
      <vt:lpstr>6.2 低通滤波器</vt:lpstr>
      <vt:lpstr>PowerPoint 演示文稿</vt:lpstr>
      <vt:lpstr>6.2 低通滤波器</vt:lpstr>
      <vt:lpstr>6.2 低通滤波器</vt:lpstr>
      <vt:lpstr>6.3 中值滤波器</vt:lpstr>
      <vt:lpstr>6.3 中值滤波器</vt:lpstr>
      <vt:lpstr>6.4 用定向滤波器检测边缘</vt:lpstr>
      <vt:lpstr>6.4 用定向滤波器检测边缘</vt:lpstr>
      <vt:lpstr>6.4 用定向滤波器检测边缘</vt:lpstr>
      <vt:lpstr>6.4 用定向滤波器检测边缘</vt:lpstr>
      <vt:lpstr>6.4 用定向滤波器检测边缘</vt:lpstr>
      <vt:lpstr>6.4 用定向滤波器检测边缘</vt:lpstr>
      <vt:lpstr>6.4 用定向滤波器检测边缘</vt:lpstr>
      <vt:lpstr>6.4 用定向滤波器检测边缘</vt:lpstr>
      <vt:lpstr>6.4 用定向滤波器检测边缘</vt:lpstr>
      <vt:lpstr>6.4 用定向滤波器检测边缘</vt:lpstr>
      <vt:lpstr>6.4 用定向滤波器检测边缘</vt:lpstr>
      <vt:lpstr>6.4 用定向滤波器检测边缘</vt:lpstr>
      <vt:lpstr>6.4 用定向滤波器检测边缘</vt:lpstr>
      <vt:lpstr>6.4 用定向滤波器检测边缘</vt:lpstr>
      <vt:lpstr>6.4 用定向滤波器检测边缘</vt:lpstr>
      <vt:lpstr>PowerPoint 演示文稿</vt:lpstr>
      <vt:lpstr>6.4 用定向滤波器检测边缘</vt:lpstr>
      <vt:lpstr>6.4 用定向滤波器检测边缘</vt:lpstr>
      <vt:lpstr>6.4 用定向滤波器检测边缘</vt:lpstr>
      <vt:lpstr>6.5 计算拉普拉斯算子</vt:lpstr>
      <vt:lpstr>6.5 计算拉普拉斯算子</vt:lpstr>
      <vt:lpstr>6.5 计算拉普拉斯算子</vt:lpstr>
      <vt:lpstr>PowerPoint 演示文稿</vt:lpstr>
      <vt:lpstr>PowerPoint 演示文稿</vt:lpstr>
      <vt:lpstr>PowerPoint 演示文稿</vt:lpstr>
      <vt:lpstr>6.5 计算拉普拉斯算子</vt:lpstr>
      <vt:lpstr>6.5 计算拉普拉斯算子</vt:lpstr>
      <vt:lpstr>6.5 计算拉普拉斯算子</vt:lpstr>
      <vt:lpstr>6.5 计算拉普拉斯算子</vt:lpstr>
      <vt:lpstr>6.5 计算拉普拉斯算子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计算机视觉 第1章 图像编程入门</dc:title>
  <dc:creator>Kun Zou</dc:creator>
  <cp:lastModifiedBy>Kun Zou</cp:lastModifiedBy>
  <cp:revision>619</cp:revision>
  <dcterms:created xsi:type="dcterms:W3CDTF">2016-07-13T11:30:32Z</dcterms:created>
  <dcterms:modified xsi:type="dcterms:W3CDTF">2016-10-18T12:50:20Z</dcterms:modified>
</cp:coreProperties>
</file>